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88"/>
  </p:notesMasterIdLst>
  <p:sldIdLst>
    <p:sldId id="256" r:id="rId5"/>
    <p:sldId id="378" r:id="rId6"/>
    <p:sldId id="356" r:id="rId7"/>
    <p:sldId id="352" r:id="rId8"/>
    <p:sldId id="258" r:id="rId9"/>
    <p:sldId id="379" r:id="rId10"/>
    <p:sldId id="382" r:id="rId11"/>
    <p:sldId id="383" r:id="rId12"/>
    <p:sldId id="384" r:id="rId13"/>
    <p:sldId id="387" r:id="rId14"/>
    <p:sldId id="385" r:id="rId15"/>
    <p:sldId id="386" r:id="rId16"/>
    <p:sldId id="380" r:id="rId17"/>
    <p:sldId id="389" r:id="rId18"/>
    <p:sldId id="350" r:id="rId19"/>
    <p:sldId id="376" r:id="rId20"/>
    <p:sldId id="259" r:id="rId21"/>
    <p:sldId id="391" r:id="rId22"/>
    <p:sldId id="260" r:id="rId23"/>
    <p:sldId id="392" r:id="rId24"/>
    <p:sldId id="390" r:id="rId25"/>
    <p:sldId id="261" r:id="rId26"/>
    <p:sldId id="262" r:id="rId27"/>
    <p:sldId id="263" r:id="rId28"/>
    <p:sldId id="272" r:id="rId29"/>
    <p:sldId id="273" r:id="rId30"/>
    <p:sldId id="283" r:id="rId31"/>
    <p:sldId id="284" r:id="rId32"/>
    <p:sldId id="326" r:id="rId33"/>
    <p:sldId id="355"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46" r:id="rId52"/>
    <p:sldId id="347" r:id="rId53"/>
    <p:sldId id="393" r:id="rId54"/>
    <p:sldId id="394" r:id="rId55"/>
    <p:sldId id="395" r:id="rId56"/>
    <p:sldId id="381" r:id="rId57"/>
    <p:sldId id="396" r:id="rId58"/>
    <p:sldId id="311" r:id="rId59"/>
    <p:sldId id="312" r:id="rId60"/>
    <p:sldId id="397" r:id="rId61"/>
    <p:sldId id="268" r:id="rId62"/>
    <p:sldId id="271" r:id="rId63"/>
    <p:sldId id="398" r:id="rId64"/>
    <p:sldId id="349" r:id="rId65"/>
    <p:sldId id="353" r:id="rId66"/>
    <p:sldId id="357" r:id="rId67"/>
    <p:sldId id="358" r:id="rId68"/>
    <p:sldId id="359" r:id="rId69"/>
    <p:sldId id="377"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25" r:id="rId87"/>
  </p:sldIdLst>
  <p:sldSz cx="9144000" cy="5143500" type="screen16x9"/>
  <p:notesSz cx="6858000" cy="9144000"/>
  <p:embeddedFontLst>
    <p:embeddedFont>
      <p:font typeface="Calibri" panose="020F0502020204030204" pitchFamily="34" charset="0"/>
      <p:regular r:id="rId89"/>
      <p:bold r:id="rId90"/>
      <p:italic r:id="rId91"/>
      <p:boldItalic r:id="rId92"/>
    </p:embeddedFont>
    <p:embeddedFont>
      <p:font typeface="Open Sans" panose="020B0604020202020204" charset="0"/>
      <p:regular r:id="rId93"/>
      <p:bold r:id="rId94"/>
      <p:italic r:id="rId95"/>
      <p:boldItalic r:id="rId96"/>
    </p:embeddedFont>
    <p:embeddedFont>
      <p:font typeface="Overpass" panose="020B0604020202020204" charset="0"/>
      <p:regular r:id="rId97"/>
      <p:bold r:id="rId98"/>
      <p:italic r:id="rId99"/>
      <p:boldItalic r:id="rId100"/>
    </p:embeddedFont>
    <p:embeddedFont>
      <p:font typeface="Overpass Light" panose="020B0604020202020204" charset="0"/>
      <p:regular r:id="rId101"/>
      <p:bold r:id="rId102"/>
      <p:italic r:id="rId103"/>
      <p:boldItalic r:id="rId104"/>
    </p:embeddedFont>
    <p:embeddedFont>
      <p:font typeface="Overpass SemiBold" panose="020B0604020202020204" charset="0"/>
      <p:regular r:id="rId105"/>
      <p:bold r:id="rId106"/>
      <p:italic r:id="rId107"/>
      <p:boldItalic r:id="rId108"/>
    </p:embeddedFont>
    <p:embeddedFont>
      <p:font typeface="Proxima Nova" panose="020B060402020202020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86" d="100"/>
          <a:sy n="86" d="100"/>
        </p:scale>
        <p:origin x="122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1.fntdata"/><Relationship Id="rId112" Type="http://schemas.openxmlformats.org/officeDocument/2006/relationships/font" Target="fonts/font24.fntdata"/><Relationship Id="rId16" Type="http://schemas.openxmlformats.org/officeDocument/2006/relationships/slide" Target="slides/slide12.xml"/><Relationship Id="rId107" Type="http://schemas.openxmlformats.org/officeDocument/2006/relationships/font" Target="fonts/font19.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14.fntdata"/><Relationship Id="rId110" Type="http://schemas.openxmlformats.org/officeDocument/2006/relationships/font" Target="fonts/font22.fntdata"/><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12.fntdata"/><Relationship Id="rId105" Type="http://schemas.openxmlformats.org/officeDocument/2006/relationships/font" Target="fonts/font17.fntdata"/><Relationship Id="rId113"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15.fntdata"/><Relationship Id="rId108" Type="http://schemas.openxmlformats.org/officeDocument/2006/relationships/font" Target="fonts/font20.fntdata"/><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8.fntdata"/><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1.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ithub.com/coreos/operator-sdk"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www.youtube.com/watch?v=WDr9TSyK9DA&amp;feature=youtu.be&amp;t=1620" TargetMode="External"/><Relationship Id="rId4" Type="http://schemas.openxmlformats.org/officeDocument/2006/relationships/hyperlink" Target="https://coreos.com/blog/introducing-operator-framework"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56904" indent="-285523">
              <a:buSzPct val="100000"/>
              <a:buFont typeface="Arial"/>
              <a:buChar char="•"/>
            </a:pPr>
            <a:r>
              <a:rPr lang="en-US" sz="1100" dirty="0">
                <a:solidFill>
                  <a:srgbClr val="963334"/>
                </a:solidFill>
              </a:rPr>
              <a:t>Full Stack</a:t>
            </a:r>
            <a:r>
              <a:rPr lang="en-US" sz="1100" dirty="0"/>
              <a:t> s</a:t>
            </a:r>
            <a:r>
              <a:rPr lang="en" sz="1100" dirty="0"/>
              <a:t>oftware packaging concept that typically includes a</a:t>
            </a:r>
            <a:r>
              <a:rPr lang="en-US" sz="1100" dirty="0"/>
              <a:t> </a:t>
            </a:r>
            <a:r>
              <a:rPr lang="en-US" sz="1100" dirty="0">
                <a:solidFill>
                  <a:srgbClr val="963334"/>
                </a:solidFill>
              </a:rPr>
              <a:t>Single</a:t>
            </a:r>
            <a:r>
              <a:rPr lang="en" sz="1100" dirty="0">
                <a:solidFill>
                  <a:srgbClr val="963334"/>
                </a:solidFill>
              </a:rPr>
              <a:t> </a:t>
            </a:r>
            <a:r>
              <a:rPr lang="en-US" sz="1100" dirty="0">
                <a:solidFill>
                  <a:srgbClr val="963334"/>
                </a:solidFill>
              </a:rPr>
              <a:t>A</a:t>
            </a:r>
            <a:r>
              <a:rPr lang="en" sz="1100" dirty="0">
                <a:solidFill>
                  <a:srgbClr val="963334"/>
                </a:solidFill>
              </a:rPr>
              <a:t>pplication</a:t>
            </a:r>
            <a:r>
              <a:rPr lang="en" sz="1100" dirty="0"/>
              <a:t> and all of its runtime dependencies</a:t>
            </a:r>
            <a:endParaRPr lang="en-US" sz="1100" dirty="0"/>
          </a:p>
          <a:p>
            <a:pPr marL="356904" indent="-285523">
              <a:buSzPct val="100000"/>
              <a:buFont typeface="Arial"/>
              <a:buChar char="•"/>
            </a:pPr>
            <a:endParaRPr lang="en" sz="1100" dirty="0"/>
          </a:p>
          <a:p>
            <a:pPr marL="356904" indent="-285523">
              <a:buSzPct val="100000"/>
              <a:buFont typeface="Arial"/>
              <a:buChar char="•"/>
            </a:pPr>
            <a:r>
              <a:rPr lang="en" sz="1100" dirty="0"/>
              <a:t>Easy to </a:t>
            </a:r>
            <a:r>
              <a:rPr lang="en-US" sz="1100" dirty="0"/>
              <a:t>d</a:t>
            </a:r>
            <a:r>
              <a:rPr lang="en" sz="1100" dirty="0"/>
              <a:t>eploy and </a:t>
            </a:r>
            <a:r>
              <a:rPr lang="en-US" sz="1100" dirty="0"/>
              <a:t>p</a:t>
            </a:r>
            <a:r>
              <a:rPr lang="en" sz="1100" dirty="0"/>
              <a:t>ortable across host systems</a:t>
            </a:r>
            <a:r>
              <a:rPr lang="en-US" sz="1100" dirty="0"/>
              <a:t>, eliminating differences between different application life-cycle stage deployments </a:t>
            </a:r>
            <a:endParaRPr lang="en" sz="1100" dirty="0"/>
          </a:p>
          <a:p>
            <a:pPr marL="356904" indent="-285523">
              <a:buSzPct val="100000"/>
              <a:buFont typeface="Arial"/>
              <a:buChar char="•"/>
            </a:pPr>
            <a:endParaRPr lang="en-US" sz="1100" dirty="0"/>
          </a:p>
          <a:p>
            <a:pPr marL="356904" indent="-285523">
              <a:buSzPct val="100000"/>
              <a:buFont typeface="Arial"/>
              <a:buChar char="•"/>
            </a:pPr>
            <a:r>
              <a:rPr lang="en" sz="1100" dirty="0"/>
              <a:t>Isolates applications on a host operating system</a:t>
            </a:r>
          </a:p>
          <a:p>
            <a:pPr marL="356904" indent="-285523">
              <a:buSzPct val="100000"/>
              <a:buFont typeface="Arial"/>
              <a:buChar char="•"/>
            </a:pPr>
            <a:endParaRPr lang="en-US" sz="1100" dirty="0"/>
          </a:p>
          <a:p>
            <a:pPr marL="356904" indent="-285523">
              <a:buSzPct val="100000"/>
              <a:buFont typeface="Arial"/>
              <a:buChar char="•"/>
            </a:pPr>
            <a:r>
              <a:rPr lang="en" sz="1100" dirty="0"/>
              <a:t>Encourage</a:t>
            </a:r>
            <a:r>
              <a:rPr lang="en-US" sz="1100" dirty="0"/>
              <a:t>s</a:t>
            </a:r>
            <a:r>
              <a:rPr lang="en" sz="1100" dirty="0"/>
              <a:t> </a:t>
            </a:r>
            <a:r>
              <a:rPr lang="en-US" sz="1100" dirty="0"/>
              <a:t>M</a:t>
            </a:r>
            <a:r>
              <a:rPr lang="en" sz="1100" dirty="0"/>
              <a:t>icroservices</a:t>
            </a:r>
            <a:endParaRPr lang="en-US" sz="1100" dirty="0"/>
          </a:p>
        </p:txBody>
      </p:sp>
    </p:spTree>
    <p:extLst>
      <p:ext uri="{BB962C8B-B14F-4D97-AF65-F5344CB8AC3E}">
        <p14:creationId xmlns:p14="http://schemas.microsoft.com/office/powerpoint/2010/main" val="297620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challenges with container based architectures is the fact that not all applications are good candidates for containerization.  Why is that???</a:t>
            </a:r>
          </a:p>
          <a:p>
            <a:endParaRPr lang="en-US" dirty="0"/>
          </a:p>
          <a:p>
            <a:r>
              <a:rPr lang="en-US" dirty="0"/>
              <a:t>Many applications require complicated installation procedures which are not easily replicated.  Classic examples are applications like PostgreSQL and Oracle.  To correctly install and configure these applications requires someone who is a domain expert, someone like a Database Administrator.  Even though just about anyone can install these tools,  it requires an expert to do it correctly</a:t>
            </a:r>
          </a:p>
          <a:p>
            <a:endParaRPr lang="en-US" dirty="0"/>
          </a:p>
          <a:p>
            <a:r>
              <a:rPr lang="en-US" dirty="0"/>
              <a:t>When you think about todays Monolithic applications, they may have complicated installation procedures that involve Configuration Files, Remote Storage, Log file placement and other challenging installation steps.  When talking about application servers you may need to have expertise with session management and replication or stateful containers.</a:t>
            </a:r>
          </a:p>
          <a:p>
            <a:endParaRPr lang="en-US" dirty="0"/>
          </a:p>
          <a:p>
            <a:r>
              <a:rPr lang="en-US" dirty="0"/>
              <a:t>The reality is that complexity makes people hesitant to take on this challenge with containerizing these application types.</a:t>
            </a:r>
          </a:p>
          <a:p>
            <a:endParaRPr lang="en-US" dirty="0"/>
          </a:p>
          <a:p>
            <a:r>
              <a:rPr lang="en-US" dirty="0"/>
              <a:t>What if there was a solution to this challenge.  What if there was a way where someone could leverage subject matter experts to create the templates that would handle all the challenges with provisioning these kinds of containers.</a:t>
            </a:r>
          </a:p>
        </p:txBody>
      </p:sp>
    </p:spTree>
    <p:extLst>
      <p:ext uri="{BB962C8B-B14F-4D97-AF65-F5344CB8AC3E}">
        <p14:creationId xmlns:p14="http://schemas.microsoft.com/office/powerpoint/2010/main" val="1134947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Welcome to the world of Operators</a:t>
            </a:r>
          </a:p>
          <a:p>
            <a:endParaRPr lang="en-US" dirty="0"/>
          </a:p>
          <a:p>
            <a:r>
              <a:rPr lang="en-US" dirty="0"/>
              <a:t>Operators are prepackaged modules that contain all the operational human knowledge and encode it into software that can be easily shared with others</a:t>
            </a:r>
          </a:p>
          <a:p>
            <a:endParaRPr lang="en-US" dirty="0"/>
          </a:p>
          <a:p>
            <a:r>
              <a:rPr lang="en-US" dirty="0"/>
              <a:t>Technically speaking, Operators are a method of packaging, deploying and managing a </a:t>
            </a:r>
            <a:r>
              <a:rPr lang="en-US" dirty="0" err="1"/>
              <a:t>Kuberneters</a:t>
            </a:r>
            <a:r>
              <a:rPr lang="en-US" dirty="0"/>
              <a:t> application</a:t>
            </a:r>
          </a:p>
          <a:p>
            <a:endParaRPr lang="en-US" dirty="0"/>
          </a:p>
          <a:p>
            <a:r>
              <a:rPr lang="en-US" dirty="0"/>
              <a:t>Operator features include:</a:t>
            </a:r>
          </a:p>
          <a:p>
            <a:r>
              <a:rPr lang="en-US" dirty="0"/>
              <a:t> - Consistent and Repeatable process for defining and creating complex containers</a:t>
            </a:r>
          </a:p>
          <a:p>
            <a:r>
              <a:rPr lang="en-US" dirty="0"/>
              <a:t> - Constant health checks for the projects using the Operator</a:t>
            </a:r>
          </a:p>
          <a:p>
            <a:r>
              <a:rPr lang="en-US" dirty="0"/>
              <a:t> - Over the air updates of </a:t>
            </a:r>
            <a:r>
              <a:rPr lang="en-US" dirty="0" err="1"/>
              <a:t>Openshift</a:t>
            </a:r>
            <a:r>
              <a:rPr lang="en-US" dirty="0"/>
              <a:t> components</a:t>
            </a:r>
          </a:p>
          <a:p>
            <a:r>
              <a:rPr lang="en-US" dirty="0"/>
              <a:t> - a place to encapsulate knowledge and share with other</a:t>
            </a:r>
          </a:p>
        </p:txBody>
      </p:sp>
    </p:spTree>
    <p:extLst>
      <p:ext uri="{BB962C8B-B14F-4D97-AF65-F5344CB8AC3E}">
        <p14:creationId xmlns:p14="http://schemas.microsoft.com/office/powerpoint/2010/main" val="1731239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screen represents the features of an existing </a:t>
            </a:r>
            <a:r>
              <a:rPr lang="en-US" dirty="0" err="1"/>
              <a:t>MySql</a:t>
            </a:r>
            <a:r>
              <a:rPr lang="en-US" dirty="0"/>
              <a:t> Operator.  What you can see is this Operator Teaches the Kubernetes Orchestration engine on how to handle various aspects of the </a:t>
            </a:r>
            <a:r>
              <a:rPr lang="en-US" dirty="0" err="1"/>
              <a:t>MySql</a:t>
            </a:r>
            <a:r>
              <a:rPr lang="en-US" dirty="0"/>
              <a:t> containers, things like, How to run </a:t>
            </a:r>
            <a:r>
              <a:rPr lang="en-US" dirty="0" err="1"/>
              <a:t>MySql</a:t>
            </a:r>
            <a:r>
              <a:rPr lang="en-US" dirty="0"/>
              <a:t> the right way, how to Treat </a:t>
            </a:r>
            <a:r>
              <a:rPr lang="en-US" dirty="0" err="1"/>
              <a:t>MySql</a:t>
            </a:r>
            <a:r>
              <a:rPr lang="en-US" dirty="0"/>
              <a:t> Clusters, how to manage </a:t>
            </a:r>
            <a:r>
              <a:rPr lang="en-US" dirty="0" err="1"/>
              <a:t>MySql</a:t>
            </a:r>
            <a:r>
              <a:rPr lang="en-US" dirty="0"/>
              <a:t> and what to do when an instance goes down.</a:t>
            </a:r>
          </a:p>
        </p:txBody>
      </p:sp>
    </p:spTree>
    <p:extLst>
      <p:ext uri="{BB962C8B-B14F-4D97-AF65-F5344CB8AC3E}">
        <p14:creationId xmlns:p14="http://schemas.microsoft.com/office/powerpoint/2010/main" val="859262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think about the word Operator, what pictures come to mind.  Depending on your age, there are 3 pictures that may come to mind.  The first is the picture of a switchboard Operator who’s job it was to receive incoming calls and then forward them to their destination number.  </a:t>
            </a:r>
          </a:p>
          <a:p>
            <a:endParaRPr lang="en-US" dirty="0"/>
          </a:p>
          <a:p>
            <a:r>
              <a:rPr lang="en-US" dirty="0"/>
              <a:t>A more modern picture is that of the call center agent.  There job also is to wait for incoming requests and then respond to the caller.</a:t>
            </a:r>
          </a:p>
          <a:p>
            <a:endParaRPr lang="en-US" dirty="0"/>
          </a:p>
          <a:p>
            <a:r>
              <a:rPr lang="en-US" dirty="0"/>
              <a:t>And lastly, there is the Online assistant, who also waits for incoming inquiries so they can provide assistance.</a:t>
            </a:r>
          </a:p>
          <a:p>
            <a:endParaRPr lang="en-US" dirty="0"/>
          </a:p>
          <a:p>
            <a:r>
              <a:rPr lang="en-US" dirty="0"/>
              <a:t>What do all these types of Operators have in common???  The sit and wait for someone/something to initiate a request.</a:t>
            </a:r>
          </a:p>
        </p:txBody>
      </p:sp>
    </p:spTree>
    <p:extLst>
      <p:ext uri="{BB962C8B-B14F-4D97-AF65-F5344CB8AC3E}">
        <p14:creationId xmlns:p14="http://schemas.microsoft.com/office/powerpoint/2010/main" val="280899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Openshift</a:t>
            </a:r>
            <a:r>
              <a:rPr lang="en-US" dirty="0"/>
              <a:t> operators, once installed, are provisioned as running POD’s in the </a:t>
            </a:r>
            <a:r>
              <a:rPr lang="en-US" dirty="0" err="1"/>
              <a:t>Openshift</a:t>
            </a:r>
            <a:r>
              <a:rPr lang="en-US" dirty="0"/>
              <a:t> architecture</a:t>
            </a:r>
          </a:p>
          <a:p>
            <a:endParaRPr lang="en-US" dirty="0"/>
          </a:p>
          <a:p>
            <a:r>
              <a:rPr lang="en-US" dirty="0"/>
              <a:t>As a running POD, their job is to wait for new requests, and when a request is received the operator performs its actions</a:t>
            </a:r>
          </a:p>
          <a:p>
            <a:endParaRPr lang="en-US" dirty="0"/>
          </a:p>
          <a:p>
            <a:r>
              <a:rPr lang="en-US" dirty="0"/>
              <a:t>After provisioning the container, the Operator will perform constant health checks on the pods it created</a:t>
            </a:r>
          </a:p>
          <a:p>
            <a:endParaRPr lang="en-US" dirty="0"/>
          </a:p>
          <a:p>
            <a:r>
              <a:rPr lang="en-US" dirty="0"/>
              <a:t>Lastly, it can also perform updated on the POD’s</a:t>
            </a:r>
          </a:p>
        </p:txBody>
      </p:sp>
    </p:spTree>
    <p:extLst>
      <p:ext uri="{BB962C8B-B14F-4D97-AF65-F5344CB8AC3E}">
        <p14:creationId xmlns:p14="http://schemas.microsoft.com/office/powerpoint/2010/main" val="1202362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59b913fb56_0_2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59b913fb56_0_2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Operator backed services allow for a SaaS like experience on your infrastructure.  There are Operators today that provide application configuration like seen in the picture above.  For example, Monitoring, Security, DevOps and others.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5a1b76fd3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5a1b76fd3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Red Hat has its own list of Certified Operators</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Red Hat has created an Operator Framework that can be used to create new Operators.</a:t>
            </a:r>
          </a:p>
        </p:txBody>
      </p:sp>
    </p:spTree>
    <p:extLst>
      <p:ext uri="{BB962C8B-B14F-4D97-AF65-F5344CB8AC3E}">
        <p14:creationId xmlns:p14="http://schemas.microsoft.com/office/powerpoint/2010/main" val="3210399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d6d0ef35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3d6d0ef35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Operator Framework contains a Software Development Kit that can be used to get started quickly and build, package and install Kubernetes applications on the container platform clusters.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 Operator SDK saves you from doing the dirty work of having to setup and maintain your containerized applications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SDK code repo: </a:t>
            </a:r>
            <a:r>
              <a:rPr lang="en" u="sng" dirty="0">
                <a:solidFill>
                  <a:schemeClr val="hlink"/>
                </a:solidFill>
                <a:hlinkClick r:id="rId3"/>
              </a:rPr>
              <a:t>https://github.com/coreos/operator-sdk</a:t>
            </a:r>
            <a:endParaRPr dirty="0"/>
          </a:p>
          <a:p>
            <a:pPr marL="0" lvl="0" indent="0" algn="l" rtl="0">
              <a:spcBef>
                <a:spcPts val="0"/>
              </a:spcBef>
              <a:spcAft>
                <a:spcPts val="0"/>
              </a:spcAft>
              <a:buNone/>
            </a:pPr>
            <a:r>
              <a:rPr lang="en" dirty="0"/>
              <a:t>Intro blog post: </a:t>
            </a:r>
            <a:r>
              <a:rPr lang="en" u="sng" dirty="0">
                <a:solidFill>
                  <a:schemeClr val="hlink"/>
                </a:solidFill>
                <a:hlinkClick r:id="rId4"/>
              </a:rPr>
              <a:t>https://coreos.com/blog/introducing-operator-framework</a:t>
            </a:r>
            <a:endParaRPr dirty="0"/>
          </a:p>
          <a:p>
            <a:pPr marL="0" lvl="0" indent="0" algn="l" rtl="0">
              <a:spcBef>
                <a:spcPts val="0"/>
              </a:spcBef>
              <a:spcAft>
                <a:spcPts val="0"/>
              </a:spcAft>
              <a:buNone/>
            </a:pPr>
            <a:r>
              <a:rPr lang="en" dirty="0"/>
              <a:t>Demo from Summit: </a:t>
            </a:r>
            <a:r>
              <a:rPr lang="en" u="sng" dirty="0">
                <a:solidFill>
                  <a:schemeClr val="hlink"/>
                </a:solidFill>
                <a:hlinkClick r:id="rId5"/>
              </a:rPr>
              <a:t>https://www.youtube.com/watch?v=WDr9TSyK9DA&amp;feature=youtu.be&amp;t=1620</a:t>
            </a:r>
            <a:endParaRPr dirty="0"/>
          </a:p>
          <a:p>
            <a:pPr marL="0" lvl="0" indent="0" algn="l" rtl="0">
              <a:lnSpc>
                <a:spcPct val="150000"/>
              </a:lnSpc>
              <a:spcBef>
                <a:spcPts val="0"/>
              </a:spcBef>
              <a:spcAft>
                <a:spcPts val="160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1faa9453d_2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41faa9453d_2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feature of the Operator Framework is the Operator Lifecycle Manager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Lifecycle Manager is used to manage the framework used to extend Kubernetes.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Specifically, it is THE force behind managing Operators on the cluster.   When an administrator uses an Operator on a project, it’s the lifecycle manager that watch’s the pods containing the applications, and is responsible for performing updates and access control of the container.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41faa9453d_2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41faa9453d_2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 but not least is Operator Metering.  This feature is responsible for collecting metrics and other information about the Kubernetes Cluster, and provides that information back as a report to the </a:t>
            </a:r>
            <a:r>
              <a:rPr lang="en-US" dirty="0" err="1"/>
              <a:t>Openshift</a:t>
            </a:r>
            <a:r>
              <a:rPr lang="en-US"/>
              <a:t> console.</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bg1"/>
        </a:solid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6977" y="204753"/>
            <a:ext cx="8229374" cy="858825"/>
          </a:xfrm>
          <a:prstGeom prst="rect">
            <a:avLst/>
          </a:prstGeom>
        </p:spPr>
        <p:txBody>
          <a:bodyPr lIns="0" tIns="0" rIns="0" bIns="0" anchor="ctr"/>
          <a:lstStyle/>
          <a:p>
            <a:pPr algn="ctr"/>
            <a:endParaRPr/>
          </a:p>
        </p:txBody>
      </p:sp>
      <p:sp>
        <p:nvSpPr>
          <p:cNvPr id="6" name="PlaceHolder 2"/>
          <p:cNvSpPr>
            <a:spLocks noGrp="1"/>
          </p:cNvSpPr>
          <p:nvPr>
            <p:ph type="body"/>
          </p:nvPr>
        </p:nvSpPr>
        <p:spPr>
          <a:xfrm>
            <a:off x="456977" y="1203302"/>
            <a:ext cx="8229374" cy="2983050"/>
          </a:xfrm>
          <a:prstGeom prst="rect">
            <a:avLst/>
          </a:prstGeom>
        </p:spPr>
        <p:txBody>
          <a:bodyPr lIns="0" tIns="0" rIns="0" bIns="0"/>
          <a:lstStyle/>
          <a:p>
            <a:endParaRPr/>
          </a:p>
        </p:txBody>
      </p:sp>
    </p:spTree>
    <p:extLst>
      <p:ext uri="{BB962C8B-B14F-4D97-AF65-F5344CB8AC3E}">
        <p14:creationId xmlns:p14="http://schemas.microsoft.com/office/powerpoint/2010/main" val="2267518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vider without Quote">
  <p:cSld name="Divider without Quote">
    <p:bg>
      <p:bgPr>
        <a:blipFill>
          <a:blip r:embed="rId2">
            <a:alphaModFix/>
          </a:blip>
          <a:stretch>
            <a:fillRect/>
          </a:stretch>
        </a:blipFill>
        <a:effectLst/>
      </p:bgPr>
    </p:bg>
    <p:spTree>
      <p:nvGrpSpPr>
        <p:cNvPr id="1" name="Shape 868"/>
        <p:cNvGrpSpPr/>
        <p:nvPr/>
      </p:nvGrpSpPr>
      <p:grpSpPr>
        <a:xfrm>
          <a:off x="0" y="0"/>
          <a:ext cx="0" cy="0"/>
          <a:chOff x="0" y="0"/>
          <a:chExt cx="0" cy="0"/>
        </a:xfrm>
      </p:grpSpPr>
      <p:cxnSp>
        <p:nvCxnSpPr>
          <p:cNvPr id="869" name="Google Shape;869;p15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870" name="Google Shape;870;p1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dirty="0"/>
          </a:p>
        </p:txBody>
      </p:sp>
      <p:cxnSp>
        <p:nvCxnSpPr>
          <p:cNvPr id="872" name="Google Shape;872;p15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873" name="Google Shape;873;p15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a:endParaRPr/>
          </a:p>
        </p:txBody>
      </p:sp>
    </p:spTree>
    <p:extLst>
      <p:ext uri="{BB962C8B-B14F-4D97-AF65-F5344CB8AC3E}">
        <p14:creationId xmlns:p14="http://schemas.microsoft.com/office/powerpoint/2010/main" val="660687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erior white">
  <p:cSld name="Interior white">
    <p:spTree>
      <p:nvGrpSpPr>
        <p:cNvPr id="1" name="Shape 1164"/>
        <p:cNvGrpSpPr/>
        <p:nvPr/>
      </p:nvGrpSpPr>
      <p:grpSpPr>
        <a:xfrm>
          <a:off x="0" y="0"/>
          <a:ext cx="0" cy="0"/>
          <a:chOff x="0" y="0"/>
          <a:chExt cx="0" cy="0"/>
        </a:xfrm>
      </p:grpSpPr>
      <p:sp>
        <p:nvSpPr>
          <p:cNvPr id="1165" name="Google Shape;1165;p190"/>
          <p:cNvSpPr txBox="1">
            <a:spLocks noGrp="1"/>
          </p:cNvSpPr>
          <p:nvPr>
            <p:ph type="title"/>
          </p:nvPr>
        </p:nvSpPr>
        <p:spPr>
          <a:xfrm>
            <a:off x="1314450" y="709500"/>
            <a:ext cx="6515100" cy="725700"/>
          </a:xfrm>
          <a:prstGeom prst="rect">
            <a:avLst/>
          </a:prstGeom>
        </p:spPr>
        <p:txBody>
          <a:bodyPr spcFirstLastPara="1" wrap="square" lIns="0" tIns="0" rIns="0" bIns="0" anchor="t" anchorCtr="0"/>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166" name="Google Shape;1166;p19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167" name="Google Shape;1167;p19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168" name="Google Shape;1168;p19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169" name="Google Shape;1169;p19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dirty="0"/>
          </a:p>
        </p:txBody>
      </p:sp>
      <p:sp>
        <p:nvSpPr>
          <p:cNvPr id="1171" name="Google Shape;1171;p19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extLst>
      <p:ext uri="{BB962C8B-B14F-4D97-AF65-F5344CB8AC3E}">
        <p14:creationId xmlns:p14="http://schemas.microsoft.com/office/powerpoint/2010/main" val="2946990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434"/>
        <p:cNvGrpSpPr/>
        <p:nvPr/>
      </p:nvGrpSpPr>
      <p:grpSpPr>
        <a:xfrm>
          <a:off x="0" y="0"/>
          <a:ext cx="0" cy="0"/>
          <a:chOff x="0" y="0"/>
          <a:chExt cx="0" cy="0"/>
        </a:xfrm>
      </p:grpSpPr>
      <p:sp>
        <p:nvSpPr>
          <p:cNvPr id="435" name="Google Shape;435;p92"/>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6" name="Google Shape;436;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500"/>
              </a:spcBef>
              <a:spcAft>
                <a:spcPts val="0"/>
              </a:spcAft>
              <a:buSzPts val="1400"/>
              <a:buChar char="■"/>
              <a:defRPr/>
            </a:lvl3pPr>
            <a:lvl4pPr marL="1828800" lvl="3" indent="-317500" rtl="0">
              <a:spcBef>
                <a:spcPts val="300"/>
              </a:spcBef>
              <a:spcAft>
                <a:spcPts val="0"/>
              </a:spcAft>
              <a:buSzPts val="1400"/>
              <a:buChar char="●"/>
              <a:defRPr/>
            </a:lvl4pPr>
            <a:lvl5pPr marL="2286000" lvl="4" indent="-317500" rtl="0">
              <a:spcBef>
                <a:spcPts val="300"/>
              </a:spcBef>
              <a:spcAft>
                <a:spcPts val="0"/>
              </a:spcAft>
              <a:buSzPts val="140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437" name="Google Shape;437;p92"/>
          <p:cNvSpPr txBox="1">
            <a:spLocks noGrp="1"/>
          </p:cNvSpPr>
          <p:nvPr>
            <p:ph type="sldNum" idx="12"/>
          </p:nvPr>
        </p:nvSpPr>
        <p:spPr>
          <a:xfrm>
            <a:off x="8472458" y="4663217"/>
            <a:ext cx="548700" cy="393600"/>
          </a:xfrm>
          <a:prstGeom prst="rect">
            <a:avLst/>
          </a:prstGeom>
        </p:spPr>
        <p:txBody>
          <a:bodyPr spcFirstLastPara="1" wrap="square" lIns="83800" tIns="83800" rIns="83800" bIns="838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324271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AND_BODY_16">
  <p:cSld name="TITLE_AND_BODY_16">
    <p:spTree>
      <p:nvGrpSpPr>
        <p:cNvPr id="1" name="Shape 534"/>
        <p:cNvGrpSpPr/>
        <p:nvPr/>
      </p:nvGrpSpPr>
      <p:grpSpPr>
        <a:xfrm>
          <a:off x="0" y="0"/>
          <a:ext cx="0" cy="0"/>
          <a:chOff x="0" y="0"/>
          <a:chExt cx="0" cy="0"/>
        </a:xfrm>
      </p:grpSpPr>
      <p:sp>
        <p:nvSpPr>
          <p:cNvPr id="535" name="Google Shape;535;p117"/>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6" name="Google Shape;536;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500"/>
              </a:spcBef>
              <a:spcAft>
                <a:spcPts val="0"/>
              </a:spcAft>
              <a:buSzPts val="1400"/>
              <a:buChar char="■"/>
              <a:defRPr/>
            </a:lvl3pPr>
            <a:lvl4pPr marL="1828800" lvl="3" indent="-317500" rtl="0">
              <a:spcBef>
                <a:spcPts val="300"/>
              </a:spcBef>
              <a:spcAft>
                <a:spcPts val="0"/>
              </a:spcAft>
              <a:buSzPts val="1400"/>
              <a:buChar char="●"/>
              <a:defRPr/>
            </a:lvl4pPr>
            <a:lvl5pPr marL="2286000" lvl="4" indent="-317500" rtl="0">
              <a:spcBef>
                <a:spcPts val="300"/>
              </a:spcBef>
              <a:spcAft>
                <a:spcPts val="0"/>
              </a:spcAft>
              <a:buSzPts val="140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537" name="Google Shape;537;p117"/>
          <p:cNvSpPr txBox="1">
            <a:spLocks noGrp="1"/>
          </p:cNvSpPr>
          <p:nvPr>
            <p:ph type="sldNum" idx="12"/>
          </p:nvPr>
        </p:nvSpPr>
        <p:spPr>
          <a:xfrm>
            <a:off x="8472458" y="4663217"/>
            <a:ext cx="548700" cy="393600"/>
          </a:xfrm>
          <a:prstGeom prst="rect">
            <a:avLst/>
          </a:prstGeom>
        </p:spPr>
        <p:txBody>
          <a:bodyPr spcFirstLastPara="1" wrap="square" lIns="83800" tIns="83800" rIns="83800" bIns="838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5446557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pic>
        <p:nvPicPr>
          <p:cNvPr id="7" name="Google Shape;106;p10">
            <a:extLst>
              <a:ext uri="{FF2B5EF4-FFF2-40B4-BE49-F238E27FC236}">
                <a16:creationId xmlns:a16="http://schemas.microsoft.com/office/drawing/2014/main" id="{E057E7A1-54A0-4038-B193-3848C4CB4E9F}"/>
              </a:ext>
            </a:extLst>
          </p:cNvPr>
          <p:cNvPicPr preferRelativeResize="0"/>
          <p:nvPr userDrawn="1"/>
        </p:nvPicPr>
        <p:blipFill rotWithShape="1">
          <a:blip r:embed="rId25">
            <a:alphaModFix/>
          </a:blip>
          <a:srcRect t="327" b="317"/>
          <a:stretch/>
        </p:blipFill>
        <p:spPr>
          <a:xfrm>
            <a:off x="7995375" y="4816683"/>
            <a:ext cx="975850" cy="228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 id="2147483702" r:id="rId19"/>
    <p:sldLayoutId id="2147483703" r:id="rId20"/>
    <p:sldLayoutId id="2147483704" r:id="rId21"/>
    <p:sldLayoutId id="2147483705" r:id="rId22"/>
    <p:sldLayoutId id="214748370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3" name="Google Shape;106;p10">
            <a:extLst>
              <a:ext uri="{FF2B5EF4-FFF2-40B4-BE49-F238E27FC236}">
                <a16:creationId xmlns:a16="http://schemas.microsoft.com/office/drawing/2014/main" id="{20FA0BCE-872D-4025-A42C-B68F2A601FB3}"/>
              </a:ext>
            </a:extLst>
          </p:cNvPr>
          <p:cNvPicPr preferRelativeResize="0"/>
          <p:nvPr userDrawn="1"/>
        </p:nvPicPr>
        <p:blipFill rotWithShape="1">
          <a:blip r:embed="rId6">
            <a:alphaModFix/>
          </a:blip>
          <a:srcRect t="327" b="317"/>
          <a:stretch/>
        </p:blipFill>
        <p:spPr>
          <a:xfrm>
            <a:off x="1326168" y="1627657"/>
            <a:ext cx="1535311" cy="5605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3">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35.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19.png"/><Relationship Id="rId5" Type="http://schemas.openxmlformats.org/officeDocument/2006/relationships/image" Target="../media/image33.png"/><Relationship Id="rId15" Type="http://schemas.openxmlformats.org/officeDocument/2006/relationships/image" Target="../media/image22.png"/><Relationship Id="rId10" Type="http://schemas.openxmlformats.org/officeDocument/2006/relationships/image" Target="../media/image1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6.png"/><Relationship Id="rId3" Type="http://schemas.openxmlformats.org/officeDocument/2006/relationships/image" Target="../media/image17.png"/><Relationship Id="rId7" Type="http://schemas.openxmlformats.org/officeDocument/2006/relationships/image" Target="../media/image37.png"/><Relationship Id="rId12"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image" Target="../media/image45.png"/><Relationship Id="rId5" Type="http://schemas.openxmlformats.org/officeDocument/2006/relationships/image" Target="../media/image34.png"/><Relationship Id="rId15" Type="http://schemas.openxmlformats.org/officeDocument/2006/relationships/image" Target="../media/image22.png"/><Relationship Id="rId10" Type="http://schemas.openxmlformats.org/officeDocument/2006/relationships/image" Target="../media/image21.png"/><Relationship Id="rId4" Type="http://schemas.openxmlformats.org/officeDocument/2006/relationships/image" Target="../media/image33.png"/><Relationship Id="rId9" Type="http://schemas.openxmlformats.org/officeDocument/2006/relationships/image" Target="../media/image19.png"/><Relationship Id="rId1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2.png"/><Relationship Id="rId11" Type="http://schemas.openxmlformats.org/officeDocument/2006/relationships/image" Target="../media/image61.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52.png"/><Relationship Id="rId11" Type="http://schemas.openxmlformats.org/officeDocument/2006/relationships/image" Target="../media/image61.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36.xml"/><Relationship Id="rId16"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65.png"/><Relationship Id="rId10"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9.png"/><Relationship Id="rId18"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67.png"/><Relationship Id="rId7" Type="http://schemas.openxmlformats.org/officeDocument/2006/relationships/image" Target="../media/image58.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71.png"/><Relationship Id="rId10" Type="http://schemas.openxmlformats.org/officeDocument/2006/relationships/image" Target="../media/image61.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4.png"/><Relationship Id="rId18"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71.png"/><Relationship Id="rId17" Type="http://schemas.openxmlformats.org/officeDocument/2006/relationships/image" Target="../media/image65.png"/><Relationship Id="rId2" Type="http://schemas.openxmlformats.org/officeDocument/2006/relationships/notesSlide" Target="../notesSlides/notesSlide38.xml"/><Relationship Id="rId16" Type="http://schemas.openxmlformats.org/officeDocument/2006/relationships/image" Target="../media/image62.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4.png"/><Relationship Id="rId18" Type="http://schemas.openxmlformats.org/officeDocument/2006/relationships/image" Target="../media/image66.png"/><Relationship Id="rId3" Type="http://schemas.openxmlformats.org/officeDocument/2006/relationships/image" Target="../media/image53.png"/><Relationship Id="rId21" Type="http://schemas.openxmlformats.org/officeDocument/2006/relationships/image" Target="../media/image64.png"/><Relationship Id="rId7" Type="http://schemas.openxmlformats.org/officeDocument/2006/relationships/image" Target="../media/image58.png"/><Relationship Id="rId12" Type="http://schemas.openxmlformats.org/officeDocument/2006/relationships/image" Target="../media/image74.png"/><Relationship Id="rId17" Type="http://schemas.openxmlformats.org/officeDocument/2006/relationships/image" Target="../media/image65.png"/><Relationship Id="rId2" Type="http://schemas.openxmlformats.org/officeDocument/2006/relationships/notesSlide" Target="../notesSlides/notesSlide39.xml"/><Relationship Id="rId16" Type="http://schemas.openxmlformats.org/officeDocument/2006/relationships/image" Target="../media/image62.png"/><Relationship Id="rId20" Type="http://schemas.openxmlformats.org/officeDocument/2006/relationships/image" Target="../media/image75.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 Id="rId22"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4.png"/><Relationship Id="rId18" Type="http://schemas.openxmlformats.org/officeDocument/2006/relationships/image" Target="../media/image66.png"/><Relationship Id="rId3" Type="http://schemas.openxmlformats.org/officeDocument/2006/relationships/image" Target="../media/image53.png"/><Relationship Id="rId21" Type="http://schemas.openxmlformats.org/officeDocument/2006/relationships/image" Target="../media/image63.png"/><Relationship Id="rId7" Type="http://schemas.openxmlformats.org/officeDocument/2006/relationships/image" Target="../media/image58.png"/><Relationship Id="rId12" Type="http://schemas.openxmlformats.org/officeDocument/2006/relationships/image" Target="../media/image74.png"/><Relationship Id="rId17" Type="http://schemas.openxmlformats.org/officeDocument/2006/relationships/image" Target="../media/image65.png"/><Relationship Id="rId2" Type="http://schemas.openxmlformats.org/officeDocument/2006/relationships/notesSlide" Target="../notesSlides/notesSlide40.xml"/><Relationship Id="rId16" Type="http://schemas.openxmlformats.org/officeDocument/2006/relationships/image" Target="../media/image62.png"/><Relationship Id="rId20" Type="http://schemas.openxmlformats.org/officeDocument/2006/relationships/image" Target="../media/image64.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2.png"/><Relationship Id="rId18" Type="http://schemas.openxmlformats.org/officeDocument/2006/relationships/image" Target="../media/image65.png"/><Relationship Id="rId3" Type="http://schemas.openxmlformats.org/officeDocument/2006/relationships/image" Target="../media/image53.png"/><Relationship Id="rId21" Type="http://schemas.openxmlformats.org/officeDocument/2006/relationships/image" Target="../media/image64.png"/><Relationship Id="rId7" Type="http://schemas.openxmlformats.org/officeDocument/2006/relationships/image" Target="../media/image57.png"/><Relationship Id="rId12" Type="http://schemas.openxmlformats.org/officeDocument/2006/relationships/image" Target="../media/image51.png"/><Relationship Id="rId17" Type="http://schemas.openxmlformats.org/officeDocument/2006/relationships/image" Target="../media/image62.png"/><Relationship Id="rId2" Type="http://schemas.openxmlformats.org/officeDocument/2006/relationships/notesSlide" Target="../notesSlides/notesSlide41.xml"/><Relationship Id="rId16" Type="http://schemas.openxmlformats.org/officeDocument/2006/relationships/image" Target="../media/image73.png"/><Relationship Id="rId20" Type="http://schemas.openxmlformats.org/officeDocument/2006/relationships/image" Target="../media/image67.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60.png"/><Relationship Id="rId5" Type="http://schemas.openxmlformats.org/officeDocument/2006/relationships/image" Target="../media/image76.png"/><Relationship Id="rId15" Type="http://schemas.openxmlformats.org/officeDocument/2006/relationships/image" Target="../media/image72.png"/><Relationship Id="rId10" Type="http://schemas.openxmlformats.org/officeDocument/2006/relationships/image" Target="../media/image74.png"/><Relationship Id="rId19" Type="http://schemas.openxmlformats.org/officeDocument/2006/relationships/image" Target="../media/image66.png"/><Relationship Id="rId4" Type="http://schemas.openxmlformats.org/officeDocument/2006/relationships/image" Target="../media/image71.png"/><Relationship Id="rId9" Type="http://schemas.openxmlformats.org/officeDocument/2006/relationships/image" Target="../media/image58.png"/><Relationship Id="rId14" Type="http://schemas.openxmlformats.org/officeDocument/2006/relationships/image" Target="../media/image54.png"/><Relationship Id="rId22"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1.png"/><Relationship Id="rId18"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67.png"/><Relationship Id="rId7" Type="http://schemas.openxmlformats.org/officeDocument/2006/relationships/image" Target="../media/image77.png"/><Relationship Id="rId12" Type="http://schemas.openxmlformats.org/officeDocument/2006/relationships/image" Target="../media/image60.png"/><Relationship Id="rId17" Type="http://schemas.openxmlformats.org/officeDocument/2006/relationships/image" Target="../media/image73.png"/><Relationship Id="rId2" Type="http://schemas.openxmlformats.org/officeDocument/2006/relationships/notesSlide" Target="../notesSlides/notesSlide42.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74.png"/><Relationship Id="rId5" Type="http://schemas.openxmlformats.org/officeDocument/2006/relationships/image" Target="../media/image76.png"/><Relationship Id="rId15" Type="http://schemas.openxmlformats.org/officeDocument/2006/relationships/image" Target="../media/image54.png"/><Relationship Id="rId23"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71.png"/><Relationship Id="rId9" Type="http://schemas.openxmlformats.org/officeDocument/2006/relationships/image" Target="../media/image59.png"/><Relationship Id="rId14" Type="http://schemas.openxmlformats.org/officeDocument/2006/relationships/image" Target="../media/image52.png"/><Relationship Id="rId22"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59.png"/><Relationship Id="rId18" Type="http://schemas.openxmlformats.org/officeDocument/2006/relationships/image" Target="../media/image52.png"/><Relationship Id="rId26" Type="http://schemas.openxmlformats.org/officeDocument/2006/relationships/image" Target="../media/image64.png"/><Relationship Id="rId3" Type="http://schemas.openxmlformats.org/officeDocument/2006/relationships/image" Target="../media/image53.png"/><Relationship Id="rId21"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57.png"/><Relationship Id="rId17" Type="http://schemas.openxmlformats.org/officeDocument/2006/relationships/image" Target="../media/image51.png"/><Relationship Id="rId25" Type="http://schemas.openxmlformats.org/officeDocument/2006/relationships/image" Target="../media/image67.png"/><Relationship Id="rId2" Type="http://schemas.openxmlformats.org/officeDocument/2006/relationships/notesSlide" Target="../notesSlides/notesSlide43.xml"/><Relationship Id="rId16" Type="http://schemas.openxmlformats.org/officeDocument/2006/relationships/image" Target="../media/image60.png"/><Relationship Id="rId20" Type="http://schemas.openxmlformats.org/officeDocument/2006/relationships/image" Target="../media/image72.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81.png"/><Relationship Id="rId24" Type="http://schemas.openxmlformats.org/officeDocument/2006/relationships/image" Target="../media/image66.png"/><Relationship Id="rId5" Type="http://schemas.openxmlformats.org/officeDocument/2006/relationships/image" Target="../media/image76.png"/><Relationship Id="rId15" Type="http://schemas.openxmlformats.org/officeDocument/2006/relationships/image" Target="../media/image74.png"/><Relationship Id="rId23" Type="http://schemas.openxmlformats.org/officeDocument/2006/relationships/image" Target="../media/image65.png"/><Relationship Id="rId10" Type="http://schemas.openxmlformats.org/officeDocument/2006/relationships/image" Target="../media/image80.png"/><Relationship Id="rId19" Type="http://schemas.openxmlformats.org/officeDocument/2006/relationships/image" Target="../media/image54.png"/><Relationship Id="rId4" Type="http://schemas.openxmlformats.org/officeDocument/2006/relationships/image" Target="../media/image71.png"/><Relationship Id="rId9" Type="http://schemas.openxmlformats.org/officeDocument/2006/relationships/image" Target="../media/image79.png"/><Relationship Id="rId14" Type="http://schemas.openxmlformats.org/officeDocument/2006/relationships/image" Target="../media/image58.png"/><Relationship Id="rId22" Type="http://schemas.openxmlformats.org/officeDocument/2006/relationships/image" Target="../media/image62.png"/><Relationship Id="rId27"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52.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3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33.xml"/><Relationship Id="rId5" Type="http://schemas.openxmlformats.org/officeDocument/2006/relationships/image" Target="../media/image114.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34.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s://api-cluster-bcbsma-f924.example.opentlc.com:6443/"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42B5-A412-43FA-8DA7-C156D7D62099}"/>
              </a:ext>
            </a:extLst>
          </p:cNvPr>
          <p:cNvPicPr>
            <a:picLocks noChangeAspect="1"/>
          </p:cNvPicPr>
          <p:nvPr/>
        </p:nvPicPr>
        <p:blipFill>
          <a:blip r:embed="rId2"/>
          <a:stretch>
            <a:fillRect/>
          </a:stretch>
        </p:blipFill>
        <p:spPr>
          <a:xfrm>
            <a:off x="115059" y="251460"/>
            <a:ext cx="8913881" cy="4193857"/>
          </a:xfrm>
          <a:prstGeom prst="rect">
            <a:avLst/>
          </a:prstGeom>
        </p:spPr>
      </p:pic>
    </p:spTree>
    <p:extLst>
      <p:ext uri="{BB962C8B-B14F-4D97-AF65-F5344CB8AC3E}">
        <p14:creationId xmlns:p14="http://schemas.microsoft.com/office/powerpoint/2010/main" val="278493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59043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Shape 4"/>
          <p:cNvSpPr txBox="1"/>
          <p:nvPr/>
        </p:nvSpPr>
        <p:spPr>
          <a:xfrm>
            <a:off x="1497297" y="226418"/>
            <a:ext cx="5670000" cy="861525"/>
          </a:xfrm>
          <a:prstGeom prst="rect">
            <a:avLst/>
          </a:prstGeom>
          <a:noFill/>
          <a:ln>
            <a:noFill/>
          </a:ln>
        </p:spPr>
        <p:txBody>
          <a:bodyPr lIns="0" tIns="0" rIns="0" bIns="0" anchor="ctr"/>
          <a:lstStyle/>
          <a:p>
            <a:pPr algn="ctr"/>
            <a:r>
              <a:rPr lang="en-US" sz="2300" b="1" dirty="0">
                <a:latin typeface="Overpass"/>
              </a:rPr>
              <a:t>TRADITIONAL OS VS. CONTAINERS</a:t>
            </a:r>
            <a:endParaRPr dirty="0"/>
          </a:p>
        </p:txBody>
      </p:sp>
      <p:sp>
        <p:nvSpPr>
          <p:cNvPr id="5" name="TextShape 1"/>
          <p:cNvSpPr txBox="1"/>
          <p:nvPr/>
        </p:nvSpPr>
        <p:spPr>
          <a:xfrm>
            <a:off x="1888347" y="1407666"/>
            <a:ext cx="2327400" cy="2485576"/>
          </a:xfrm>
          <a:prstGeom prst="rect">
            <a:avLst/>
          </a:prstGeom>
          <a:solidFill>
            <a:srgbClr val="E6E6E6"/>
          </a:solidFill>
          <a:ln>
            <a:noFill/>
          </a:ln>
        </p:spPr>
        <p:txBody>
          <a:bodyPr lIns="0" tIns="0" rIns="0" bIns="0"/>
          <a:lstStyle/>
          <a:p>
            <a:r>
              <a:rPr lang="en-US" sz="1600" dirty="0">
                <a:latin typeface="Overpass"/>
              </a:rPr>
              <a:t>Traditional OS</a:t>
            </a:r>
            <a:endParaRPr dirty="0"/>
          </a:p>
        </p:txBody>
      </p:sp>
      <p:sp>
        <p:nvSpPr>
          <p:cNvPr id="9" name="CustomShape 5"/>
          <p:cNvSpPr/>
          <p:nvPr/>
        </p:nvSpPr>
        <p:spPr>
          <a:xfrm>
            <a:off x="2206497" y="3590168"/>
            <a:ext cx="1722150"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0" name="CustomShape 6"/>
          <p:cNvSpPr/>
          <p:nvPr/>
        </p:nvSpPr>
        <p:spPr>
          <a:xfrm>
            <a:off x="2206497" y="3035991"/>
            <a:ext cx="1722150" cy="537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b"/>
          <a:lstStyle/>
          <a:p>
            <a:pPr algn="ctr"/>
            <a:r>
              <a:rPr lang="en-US" sz="1000" dirty="0">
                <a:solidFill>
                  <a:srgbClr val="FFFFFF"/>
                </a:solidFill>
                <a:latin typeface="Overpass"/>
              </a:rPr>
              <a:t>HOST OS</a:t>
            </a:r>
            <a:endParaRPr dirty="0"/>
          </a:p>
        </p:txBody>
      </p:sp>
      <p:sp>
        <p:nvSpPr>
          <p:cNvPr id="16" name="CustomShape 12"/>
          <p:cNvSpPr/>
          <p:nvPr/>
        </p:nvSpPr>
        <p:spPr>
          <a:xfrm>
            <a:off x="2208311"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17" name="CustomShape 13"/>
          <p:cNvSpPr/>
          <p:nvPr/>
        </p:nvSpPr>
        <p:spPr>
          <a:xfrm>
            <a:off x="2629763" y="3109692"/>
            <a:ext cx="409949"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8" name="CustomShape 14"/>
          <p:cNvSpPr/>
          <p:nvPr/>
        </p:nvSpPr>
        <p:spPr>
          <a:xfrm>
            <a:off x="3062717" y="3103941"/>
            <a:ext cx="451644" cy="138491"/>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
        <p:nvSpPr>
          <p:cNvPr id="19" name="CustomShape 15"/>
          <p:cNvSpPr/>
          <p:nvPr/>
        </p:nvSpPr>
        <p:spPr>
          <a:xfrm>
            <a:off x="3536021" y="310969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2" name="CustomShape 18"/>
          <p:cNvSpPr/>
          <p:nvPr/>
        </p:nvSpPr>
        <p:spPr>
          <a:xfrm>
            <a:off x="2260496" y="2764866"/>
            <a:ext cx="393975"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3" name="CustomShape 19"/>
          <p:cNvSpPr/>
          <p:nvPr/>
        </p:nvSpPr>
        <p:spPr>
          <a:xfrm>
            <a:off x="2670447" y="2764866"/>
            <a:ext cx="394200"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6" name="TextShape 2"/>
          <p:cNvSpPr txBox="1"/>
          <p:nvPr/>
        </p:nvSpPr>
        <p:spPr>
          <a:xfrm>
            <a:off x="4332297" y="1407666"/>
            <a:ext cx="2327400" cy="2485576"/>
          </a:xfrm>
          <a:prstGeom prst="rect">
            <a:avLst/>
          </a:prstGeom>
          <a:solidFill>
            <a:srgbClr val="E6E6E6"/>
          </a:solidFill>
          <a:ln>
            <a:noFill/>
          </a:ln>
        </p:spPr>
        <p:txBody>
          <a:bodyPr lIns="0" tIns="0" rIns="0" bIns="0"/>
          <a:lstStyle/>
          <a:p>
            <a:r>
              <a:rPr lang="en-US" sz="1600">
                <a:latin typeface="Overpass"/>
              </a:rPr>
              <a:t>Containers</a:t>
            </a:r>
            <a:endParaRPr/>
          </a:p>
        </p:txBody>
      </p:sp>
      <p:sp>
        <p:nvSpPr>
          <p:cNvPr id="11" name="CustomShape 7"/>
          <p:cNvSpPr/>
          <p:nvPr/>
        </p:nvSpPr>
        <p:spPr>
          <a:xfrm>
            <a:off x="4591051" y="3590391"/>
            <a:ext cx="1860549"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2" name="CustomShape 8"/>
          <p:cNvSpPr/>
          <p:nvPr/>
        </p:nvSpPr>
        <p:spPr>
          <a:xfrm>
            <a:off x="4591051" y="3369219"/>
            <a:ext cx="1860550" cy="204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HOST OS</a:t>
            </a:r>
            <a:endParaRPr dirty="0"/>
          </a:p>
        </p:txBody>
      </p:sp>
      <p:sp>
        <p:nvSpPr>
          <p:cNvPr id="13" name="CustomShape 9"/>
          <p:cNvSpPr/>
          <p:nvPr/>
        </p:nvSpPr>
        <p:spPr>
          <a:xfrm>
            <a:off x="4591050" y="2644266"/>
            <a:ext cx="897525"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14" name="CustomShape 10"/>
          <p:cNvSpPr/>
          <p:nvPr/>
        </p:nvSpPr>
        <p:spPr>
          <a:xfrm>
            <a:off x="5080039"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5" name="CustomShape 11"/>
          <p:cNvSpPr/>
          <p:nvPr/>
        </p:nvSpPr>
        <p:spPr>
          <a:xfrm>
            <a:off x="483449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4" name="CustomShape 20"/>
          <p:cNvSpPr/>
          <p:nvPr/>
        </p:nvSpPr>
        <p:spPr>
          <a:xfrm>
            <a:off x="5557501" y="2644266"/>
            <a:ext cx="894099"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25" name="CustomShape 21"/>
          <p:cNvSpPr/>
          <p:nvPr/>
        </p:nvSpPr>
        <p:spPr>
          <a:xfrm>
            <a:off x="6009146"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6" name="CustomShape 22"/>
          <p:cNvSpPr/>
          <p:nvPr/>
        </p:nvSpPr>
        <p:spPr>
          <a:xfrm>
            <a:off x="581864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21" name="CustomShape 12"/>
          <p:cNvSpPr/>
          <p:nvPr/>
        </p:nvSpPr>
        <p:spPr>
          <a:xfrm>
            <a:off x="4655643" y="3106574"/>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27" name="CustomShape 13"/>
          <p:cNvSpPr/>
          <p:nvPr/>
        </p:nvSpPr>
        <p:spPr>
          <a:xfrm>
            <a:off x="5576551" y="3110807"/>
            <a:ext cx="394200"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Tree>
    <p:extLst>
      <p:ext uri="{BB962C8B-B14F-4D97-AF65-F5344CB8AC3E}">
        <p14:creationId xmlns:p14="http://schemas.microsoft.com/office/powerpoint/2010/main" val="406486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19" grpId="0" animBg="1"/>
      <p:bldP spid="22" grpId="0" animBg="1"/>
      <p:bldP spid="23" grpId="0" animBg="1"/>
      <p:bldP spid="11" grpId="0" animBg="1"/>
      <p:bldP spid="12" grpId="0" animBg="1"/>
      <p:bldP spid="13" grpId="0" animBg="1"/>
      <p:bldP spid="14" grpId="0" animBg="1"/>
      <p:bldP spid="15" grpId="0" animBg="1"/>
      <p:bldP spid="24" grpId="0" animBg="1"/>
      <p:bldP spid="25" grpId="0" animBg="1"/>
      <p:bldP spid="26" grpId="0" animBg="1"/>
      <p:bldP spid="21"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22</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25</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US" sz="1800" dirty="0">
                <a:latin typeface="Proxima Nova"/>
                <a:ea typeface="Proxima Nova"/>
                <a:cs typeface="Proxima Nova"/>
                <a:sym typeface="Proxima Nova"/>
              </a:rPr>
              <a:t>    - Developed by Google</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7" end="7"/>
                                            </p:txEl>
                                          </p:spTgt>
                                        </p:tgtEl>
                                        <p:attrNameLst>
                                          <p:attrName>style.visibility</p:attrName>
                                        </p:attrNameLst>
                                      </p:cBhvr>
                                      <p:to>
                                        <p:strVal val="visible"/>
                                      </p:to>
                                    </p:set>
                                    <p:animEffect transition="in" filter="fade">
                                      <p:cBhvr>
                                        <p:cTn id="37" dur="500"/>
                                        <p:tgtEl>
                                          <p:spTgt spid="5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a:t>CRI-O (Container Runtime Interface – Open Container Initiative) </a:t>
            </a:r>
            <a:endParaRPr lang="en" sz="1800" dirty="0"/>
          </a:p>
          <a:p>
            <a:pPr marL="285750" indent="-285750"/>
            <a:r>
              <a:rPr lang="en" sz="1800" dirty="0"/>
              <a:t>Leading enterprise distribution of </a:t>
            </a:r>
            <a:r>
              <a:rPr lang="en-US" sz="1800" dirty="0"/>
              <a:t>Kubernetes</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indent="-28575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0" y="0"/>
            <a:ext cx="9080938" cy="629420"/>
          </a:xfrm>
        </p:spPr>
        <p:txBody>
          <a:bodyPr/>
          <a:lstStyle/>
          <a:p>
            <a:pPr algn="ctr"/>
            <a:r>
              <a:rPr lang="en-US" sz="2400" dirty="0"/>
              <a:t>Are All Applications Good Candidates for Containerization?</a:t>
            </a:r>
          </a:p>
        </p:txBody>
      </p:sp>
      <p:pic>
        <p:nvPicPr>
          <p:cNvPr id="12" name="Picture 11">
            <a:extLst>
              <a:ext uri="{FF2B5EF4-FFF2-40B4-BE49-F238E27FC236}">
                <a16:creationId xmlns:a16="http://schemas.microsoft.com/office/drawing/2014/main" id="{27AB1A14-AC25-4930-ACF2-108A79A9173B}"/>
              </a:ext>
            </a:extLst>
          </p:cNvPr>
          <p:cNvPicPr>
            <a:picLocks noChangeAspect="1"/>
          </p:cNvPicPr>
          <p:nvPr/>
        </p:nvPicPr>
        <p:blipFill>
          <a:blip r:embed="rId3"/>
          <a:stretch>
            <a:fillRect/>
          </a:stretch>
        </p:blipFill>
        <p:spPr>
          <a:xfrm>
            <a:off x="465578" y="2089868"/>
            <a:ext cx="1317803" cy="1327687"/>
          </a:xfrm>
          <a:prstGeom prst="rect">
            <a:avLst/>
          </a:prstGeom>
        </p:spPr>
      </p:pic>
      <p:sp>
        <p:nvSpPr>
          <p:cNvPr id="13" name="TextBox 12">
            <a:extLst>
              <a:ext uri="{FF2B5EF4-FFF2-40B4-BE49-F238E27FC236}">
                <a16:creationId xmlns:a16="http://schemas.microsoft.com/office/drawing/2014/main" id="{5F101556-7117-4094-A2C9-8931A287C775}"/>
              </a:ext>
            </a:extLst>
          </p:cNvPr>
          <p:cNvSpPr txBox="1"/>
          <p:nvPr/>
        </p:nvSpPr>
        <p:spPr>
          <a:xfrm>
            <a:off x="491884" y="1128811"/>
            <a:ext cx="4182555" cy="461665"/>
          </a:xfrm>
          <a:prstGeom prst="rect">
            <a:avLst/>
          </a:prstGeom>
          <a:noFill/>
        </p:spPr>
        <p:txBody>
          <a:bodyPr wrap="none" rtlCol="0">
            <a:spAutoFit/>
          </a:bodyPr>
          <a:lstStyle/>
          <a:p>
            <a:r>
              <a:rPr lang="en-US" sz="2400" dirty="0"/>
              <a:t>SHORT ANSWER ----- NO!!!!</a:t>
            </a:r>
          </a:p>
        </p:txBody>
      </p:sp>
      <p:sp>
        <p:nvSpPr>
          <p:cNvPr id="14" name="TextBox 13">
            <a:extLst>
              <a:ext uri="{FF2B5EF4-FFF2-40B4-BE49-F238E27FC236}">
                <a16:creationId xmlns:a16="http://schemas.microsoft.com/office/drawing/2014/main" id="{78870E25-D53C-4646-8BDD-CF861B76AD22}"/>
              </a:ext>
            </a:extLst>
          </p:cNvPr>
          <p:cNvSpPr txBox="1"/>
          <p:nvPr/>
        </p:nvSpPr>
        <p:spPr>
          <a:xfrm>
            <a:off x="4674439" y="998751"/>
            <a:ext cx="4536819" cy="2862322"/>
          </a:xfrm>
          <a:prstGeom prst="rect">
            <a:avLst/>
          </a:prstGeom>
          <a:noFill/>
        </p:spPr>
        <p:txBody>
          <a:bodyPr wrap="none" rtlCol="0">
            <a:spAutoFit/>
          </a:bodyPr>
          <a:lstStyle/>
          <a:p>
            <a:pPr marL="285750" indent="-285750">
              <a:buFont typeface="Arial" panose="020B0604020202020204" pitchFamily="34" charset="0"/>
              <a:buChar char="•"/>
            </a:pPr>
            <a:r>
              <a:rPr lang="en-US" sz="2000" dirty="0"/>
              <a:t>Complicated installation procedures</a:t>
            </a:r>
          </a:p>
          <a:p>
            <a:pPr marL="285750" lvl="1" indent="-285750">
              <a:buFont typeface="Arial" panose="020B0604020202020204" pitchFamily="34" charset="0"/>
              <a:buChar char="•"/>
            </a:pPr>
            <a:r>
              <a:rPr lang="en-US" sz="2000" dirty="0"/>
              <a:t>Configuration Files</a:t>
            </a:r>
          </a:p>
          <a:p>
            <a:pPr marL="285750" indent="-285750">
              <a:buFont typeface="Arial" panose="020B0604020202020204" pitchFamily="34" charset="0"/>
              <a:buChar char="•"/>
            </a:pPr>
            <a:r>
              <a:rPr lang="en-US" sz="2000" dirty="0"/>
              <a:t>Remote Storage</a:t>
            </a:r>
          </a:p>
          <a:p>
            <a:pPr marL="285750" indent="-285750">
              <a:buFont typeface="Arial" panose="020B0604020202020204" pitchFamily="34" charset="0"/>
              <a:buChar char="•"/>
            </a:pPr>
            <a:r>
              <a:rPr lang="en-US" sz="2000" dirty="0"/>
              <a:t>Log Files</a:t>
            </a:r>
          </a:p>
          <a:p>
            <a:pPr marL="285750" indent="-285750">
              <a:buFont typeface="Arial" panose="020B0604020202020204" pitchFamily="34" charset="0"/>
              <a:buChar char="•"/>
            </a:pPr>
            <a:r>
              <a:rPr lang="en-US" sz="2000" dirty="0"/>
              <a:t>Session Management/Replication</a:t>
            </a:r>
          </a:p>
          <a:p>
            <a:pPr marL="285750" indent="-285750">
              <a:buFont typeface="Arial" panose="020B0604020202020204" pitchFamily="34" charset="0"/>
              <a:buChar char="•"/>
            </a:pPr>
            <a:r>
              <a:rPr lang="en-US" sz="2000" dirty="0"/>
              <a:t>High Availability – Clustering</a:t>
            </a:r>
          </a:p>
          <a:p>
            <a:pPr marL="285750" indent="-285750">
              <a:buFont typeface="Arial" panose="020B0604020202020204" pitchFamily="34" charset="0"/>
              <a:buChar char="•"/>
            </a:pPr>
            <a:r>
              <a:rPr lang="en-US" sz="2000" dirty="0"/>
              <a:t>Stateful Containers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Complexity Makes People Hesitant</a:t>
            </a:r>
          </a:p>
        </p:txBody>
      </p:sp>
      <p:pic>
        <p:nvPicPr>
          <p:cNvPr id="15" name="Picture 14">
            <a:extLst>
              <a:ext uri="{FF2B5EF4-FFF2-40B4-BE49-F238E27FC236}">
                <a16:creationId xmlns:a16="http://schemas.microsoft.com/office/drawing/2014/main" id="{7CB8A39D-6656-4DCD-A4C5-5F2B5AC03A61}"/>
              </a:ext>
            </a:extLst>
          </p:cNvPr>
          <p:cNvPicPr>
            <a:picLocks noChangeAspect="1"/>
          </p:cNvPicPr>
          <p:nvPr/>
        </p:nvPicPr>
        <p:blipFill>
          <a:blip r:embed="rId4"/>
          <a:stretch>
            <a:fillRect/>
          </a:stretch>
        </p:blipFill>
        <p:spPr>
          <a:xfrm>
            <a:off x="2333560" y="1959808"/>
            <a:ext cx="1790700" cy="1514475"/>
          </a:xfrm>
          <a:prstGeom prst="rect">
            <a:avLst/>
          </a:prstGeom>
        </p:spPr>
      </p:pic>
      <p:pic>
        <p:nvPicPr>
          <p:cNvPr id="16" name="Picture 15">
            <a:extLst>
              <a:ext uri="{FF2B5EF4-FFF2-40B4-BE49-F238E27FC236}">
                <a16:creationId xmlns:a16="http://schemas.microsoft.com/office/drawing/2014/main" id="{3BA5A082-CF52-4499-ABE9-369DE4374F9E}"/>
              </a:ext>
            </a:extLst>
          </p:cNvPr>
          <p:cNvPicPr>
            <a:picLocks noChangeAspect="1"/>
          </p:cNvPicPr>
          <p:nvPr/>
        </p:nvPicPr>
        <p:blipFill>
          <a:blip r:embed="rId5"/>
          <a:stretch>
            <a:fillRect/>
          </a:stretch>
        </p:blipFill>
        <p:spPr>
          <a:xfrm>
            <a:off x="920181" y="3646159"/>
            <a:ext cx="1726399" cy="1318241"/>
          </a:xfrm>
          <a:prstGeom prst="rect">
            <a:avLst/>
          </a:prstGeom>
        </p:spPr>
      </p:pic>
      <p:sp>
        <p:nvSpPr>
          <p:cNvPr id="17" name="TextBox 16">
            <a:extLst>
              <a:ext uri="{FF2B5EF4-FFF2-40B4-BE49-F238E27FC236}">
                <a16:creationId xmlns:a16="http://schemas.microsoft.com/office/drawing/2014/main" id="{F5D9E5D8-842E-455C-8583-7C98E92766AF}"/>
              </a:ext>
            </a:extLst>
          </p:cNvPr>
          <p:cNvSpPr txBox="1"/>
          <p:nvPr/>
        </p:nvSpPr>
        <p:spPr>
          <a:xfrm>
            <a:off x="3064817" y="4006938"/>
            <a:ext cx="3547766" cy="461665"/>
          </a:xfrm>
          <a:prstGeom prst="rect">
            <a:avLst/>
          </a:prstGeom>
          <a:noFill/>
        </p:spPr>
        <p:txBody>
          <a:bodyPr wrap="none" rtlCol="0">
            <a:spAutoFit/>
          </a:bodyPr>
          <a:lstStyle/>
          <a:p>
            <a:r>
              <a:rPr lang="en-US" sz="2400" dirty="0">
                <a:solidFill>
                  <a:srgbClr val="FF0000"/>
                </a:solidFill>
              </a:rPr>
              <a:t>IT TAKES A VILLAGE!!!!</a:t>
            </a:r>
          </a:p>
        </p:txBody>
      </p:sp>
    </p:spTree>
    <p:extLst>
      <p:ext uri="{BB962C8B-B14F-4D97-AF65-F5344CB8AC3E}">
        <p14:creationId xmlns:p14="http://schemas.microsoft.com/office/powerpoint/2010/main" val="22937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80">
                                          <p:stCondLst>
                                            <p:cond delay="0"/>
                                          </p:stCondLst>
                                        </p:cTn>
                                        <p:tgtEl>
                                          <p:spTgt spid="12"/>
                                        </p:tgtEl>
                                      </p:cBhvr>
                                    </p:animEffect>
                                    <p:anim calcmode="lin" valueType="num">
                                      <p:cBhvr>
                                        <p:cTn id="1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7" dur="26">
                                          <p:stCondLst>
                                            <p:cond delay="650"/>
                                          </p:stCondLst>
                                        </p:cTn>
                                        <p:tgtEl>
                                          <p:spTgt spid="12"/>
                                        </p:tgtEl>
                                      </p:cBhvr>
                                      <p:to x="100000" y="60000"/>
                                    </p:animScale>
                                    <p:animScale>
                                      <p:cBhvr>
                                        <p:cTn id="18" dur="166" decel="50000">
                                          <p:stCondLst>
                                            <p:cond delay="676"/>
                                          </p:stCondLst>
                                        </p:cTn>
                                        <p:tgtEl>
                                          <p:spTgt spid="12"/>
                                        </p:tgtEl>
                                      </p:cBhvr>
                                      <p:to x="100000" y="100000"/>
                                    </p:animScale>
                                    <p:animScale>
                                      <p:cBhvr>
                                        <p:cTn id="19" dur="26">
                                          <p:stCondLst>
                                            <p:cond delay="1312"/>
                                          </p:stCondLst>
                                        </p:cTn>
                                        <p:tgtEl>
                                          <p:spTgt spid="12"/>
                                        </p:tgtEl>
                                      </p:cBhvr>
                                      <p:to x="100000" y="80000"/>
                                    </p:animScale>
                                    <p:animScale>
                                      <p:cBhvr>
                                        <p:cTn id="20" dur="166" decel="50000">
                                          <p:stCondLst>
                                            <p:cond delay="1338"/>
                                          </p:stCondLst>
                                        </p:cTn>
                                        <p:tgtEl>
                                          <p:spTgt spid="12"/>
                                        </p:tgtEl>
                                      </p:cBhvr>
                                      <p:to x="100000" y="100000"/>
                                    </p:animScale>
                                    <p:animScale>
                                      <p:cBhvr>
                                        <p:cTn id="21" dur="26">
                                          <p:stCondLst>
                                            <p:cond delay="1642"/>
                                          </p:stCondLst>
                                        </p:cTn>
                                        <p:tgtEl>
                                          <p:spTgt spid="12"/>
                                        </p:tgtEl>
                                      </p:cBhvr>
                                      <p:to x="100000" y="90000"/>
                                    </p:animScale>
                                    <p:animScale>
                                      <p:cBhvr>
                                        <p:cTn id="22" dur="166" decel="50000">
                                          <p:stCondLst>
                                            <p:cond delay="1668"/>
                                          </p:stCondLst>
                                        </p:cTn>
                                        <p:tgtEl>
                                          <p:spTgt spid="12"/>
                                        </p:tgtEl>
                                      </p:cBhvr>
                                      <p:to x="100000" y="100000"/>
                                    </p:animScale>
                                    <p:animScale>
                                      <p:cBhvr>
                                        <p:cTn id="23" dur="26">
                                          <p:stCondLst>
                                            <p:cond delay="1808"/>
                                          </p:stCondLst>
                                        </p:cTn>
                                        <p:tgtEl>
                                          <p:spTgt spid="12"/>
                                        </p:tgtEl>
                                      </p:cBhvr>
                                      <p:to x="100000" y="95000"/>
                                    </p:animScale>
                                    <p:animScale>
                                      <p:cBhvr>
                                        <p:cTn id="24" dur="166" decel="50000">
                                          <p:stCondLst>
                                            <p:cond delay="1834"/>
                                          </p:stCondLst>
                                        </p:cTn>
                                        <p:tgtEl>
                                          <p:spTgt spid="12"/>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80">
                                          <p:stCondLst>
                                            <p:cond delay="0"/>
                                          </p:stCondLst>
                                        </p:cTn>
                                        <p:tgtEl>
                                          <p:spTgt spid="15"/>
                                        </p:tgtEl>
                                      </p:cBhvr>
                                    </p:animEffect>
                                    <p:anim calcmode="lin" valueType="num">
                                      <p:cBhvr>
                                        <p:cTn id="2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3" dur="26">
                                          <p:stCondLst>
                                            <p:cond delay="650"/>
                                          </p:stCondLst>
                                        </p:cTn>
                                        <p:tgtEl>
                                          <p:spTgt spid="15"/>
                                        </p:tgtEl>
                                      </p:cBhvr>
                                      <p:to x="100000" y="60000"/>
                                    </p:animScale>
                                    <p:animScale>
                                      <p:cBhvr>
                                        <p:cTn id="34" dur="166" decel="50000">
                                          <p:stCondLst>
                                            <p:cond delay="676"/>
                                          </p:stCondLst>
                                        </p:cTn>
                                        <p:tgtEl>
                                          <p:spTgt spid="15"/>
                                        </p:tgtEl>
                                      </p:cBhvr>
                                      <p:to x="100000" y="100000"/>
                                    </p:animScale>
                                    <p:animScale>
                                      <p:cBhvr>
                                        <p:cTn id="35" dur="26">
                                          <p:stCondLst>
                                            <p:cond delay="1312"/>
                                          </p:stCondLst>
                                        </p:cTn>
                                        <p:tgtEl>
                                          <p:spTgt spid="15"/>
                                        </p:tgtEl>
                                      </p:cBhvr>
                                      <p:to x="100000" y="80000"/>
                                    </p:animScale>
                                    <p:animScale>
                                      <p:cBhvr>
                                        <p:cTn id="36" dur="166" decel="50000">
                                          <p:stCondLst>
                                            <p:cond delay="1338"/>
                                          </p:stCondLst>
                                        </p:cTn>
                                        <p:tgtEl>
                                          <p:spTgt spid="15"/>
                                        </p:tgtEl>
                                      </p:cBhvr>
                                      <p:to x="100000" y="100000"/>
                                    </p:animScale>
                                    <p:animScale>
                                      <p:cBhvr>
                                        <p:cTn id="37" dur="26">
                                          <p:stCondLst>
                                            <p:cond delay="1642"/>
                                          </p:stCondLst>
                                        </p:cTn>
                                        <p:tgtEl>
                                          <p:spTgt spid="15"/>
                                        </p:tgtEl>
                                      </p:cBhvr>
                                      <p:to x="100000" y="90000"/>
                                    </p:animScale>
                                    <p:animScale>
                                      <p:cBhvr>
                                        <p:cTn id="38" dur="166" decel="50000">
                                          <p:stCondLst>
                                            <p:cond delay="1668"/>
                                          </p:stCondLst>
                                        </p:cTn>
                                        <p:tgtEl>
                                          <p:spTgt spid="15"/>
                                        </p:tgtEl>
                                      </p:cBhvr>
                                      <p:to x="100000" y="100000"/>
                                    </p:animScale>
                                    <p:animScale>
                                      <p:cBhvr>
                                        <p:cTn id="39" dur="26">
                                          <p:stCondLst>
                                            <p:cond delay="1808"/>
                                          </p:stCondLst>
                                        </p:cTn>
                                        <p:tgtEl>
                                          <p:spTgt spid="15"/>
                                        </p:tgtEl>
                                      </p:cBhvr>
                                      <p:to x="100000" y="95000"/>
                                    </p:animScale>
                                    <p:animScale>
                                      <p:cBhvr>
                                        <p:cTn id="40" dur="166" decel="50000">
                                          <p:stCondLst>
                                            <p:cond delay="1834"/>
                                          </p:stCondLst>
                                        </p:cTn>
                                        <p:tgtEl>
                                          <p:spTgt spid="15"/>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80">
                                          <p:stCondLst>
                                            <p:cond delay="0"/>
                                          </p:stCondLst>
                                        </p:cTn>
                                        <p:tgtEl>
                                          <p:spTgt spid="16"/>
                                        </p:tgtEl>
                                      </p:cBhvr>
                                    </p:animEffect>
                                    <p:anim calcmode="lin" valueType="num">
                                      <p:cBhvr>
                                        <p:cTn id="4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9" dur="26">
                                          <p:stCondLst>
                                            <p:cond delay="650"/>
                                          </p:stCondLst>
                                        </p:cTn>
                                        <p:tgtEl>
                                          <p:spTgt spid="16"/>
                                        </p:tgtEl>
                                      </p:cBhvr>
                                      <p:to x="100000" y="60000"/>
                                    </p:animScale>
                                    <p:animScale>
                                      <p:cBhvr>
                                        <p:cTn id="50" dur="166" decel="50000">
                                          <p:stCondLst>
                                            <p:cond delay="676"/>
                                          </p:stCondLst>
                                        </p:cTn>
                                        <p:tgtEl>
                                          <p:spTgt spid="16"/>
                                        </p:tgtEl>
                                      </p:cBhvr>
                                      <p:to x="100000" y="100000"/>
                                    </p:animScale>
                                    <p:animScale>
                                      <p:cBhvr>
                                        <p:cTn id="51" dur="26">
                                          <p:stCondLst>
                                            <p:cond delay="1312"/>
                                          </p:stCondLst>
                                        </p:cTn>
                                        <p:tgtEl>
                                          <p:spTgt spid="16"/>
                                        </p:tgtEl>
                                      </p:cBhvr>
                                      <p:to x="100000" y="80000"/>
                                    </p:animScale>
                                    <p:animScale>
                                      <p:cBhvr>
                                        <p:cTn id="52" dur="166" decel="50000">
                                          <p:stCondLst>
                                            <p:cond delay="1338"/>
                                          </p:stCondLst>
                                        </p:cTn>
                                        <p:tgtEl>
                                          <p:spTgt spid="16"/>
                                        </p:tgtEl>
                                      </p:cBhvr>
                                      <p:to x="100000" y="100000"/>
                                    </p:animScale>
                                    <p:animScale>
                                      <p:cBhvr>
                                        <p:cTn id="53" dur="26">
                                          <p:stCondLst>
                                            <p:cond delay="1642"/>
                                          </p:stCondLst>
                                        </p:cTn>
                                        <p:tgtEl>
                                          <p:spTgt spid="16"/>
                                        </p:tgtEl>
                                      </p:cBhvr>
                                      <p:to x="100000" y="90000"/>
                                    </p:animScale>
                                    <p:animScale>
                                      <p:cBhvr>
                                        <p:cTn id="54" dur="166" decel="50000">
                                          <p:stCondLst>
                                            <p:cond delay="1668"/>
                                          </p:stCondLst>
                                        </p:cTn>
                                        <p:tgtEl>
                                          <p:spTgt spid="16"/>
                                        </p:tgtEl>
                                      </p:cBhvr>
                                      <p:to x="100000" y="100000"/>
                                    </p:animScale>
                                    <p:animScale>
                                      <p:cBhvr>
                                        <p:cTn id="55" dur="26">
                                          <p:stCondLst>
                                            <p:cond delay="1808"/>
                                          </p:stCondLst>
                                        </p:cTn>
                                        <p:tgtEl>
                                          <p:spTgt spid="16"/>
                                        </p:tgtEl>
                                      </p:cBhvr>
                                      <p:to x="100000" y="95000"/>
                                    </p:animScale>
                                    <p:animScale>
                                      <p:cBhvr>
                                        <p:cTn id="56" dur="166" decel="50000">
                                          <p:stCondLst>
                                            <p:cond delay="1834"/>
                                          </p:stCondLst>
                                        </p:cTn>
                                        <p:tgtEl>
                                          <p:spTgt spid="16"/>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
                                            <p:txEl>
                                              <p:pRg st="0" end="0"/>
                                            </p:txEl>
                                          </p:spTgt>
                                        </p:tgtEl>
                                        <p:attrNameLst>
                                          <p:attrName>style.visibility</p:attrName>
                                        </p:attrNameLst>
                                      </p:cBhvr>
                                      <p:to>
                                        <p:strVal val="visible"/>
                                      </p:to>
                                    </p:set>
                                    <p:animEffect transition="in" filter="fade">
                                      <p:cBhvr>
                                        <p:cTn id="61" dur="500"/>
                                        <p:tgtEl>
                                          <p:spTgt spid="14">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4">
                                            <p:txEl>
                                              <p:pRg st="1" end="1"/>
                                            </p:txEl>
                                          </p:spTgt>
                                        </p:tgtEl>
                                        <p:attrNameLst>
                                          <p:attrName>style.visibility</p:attrName>
                                        </p:attrNameLst>
                                      </p:cBhvr>
                                      <p:to>
                                        <p:strVal val="visible"/>
                                      </p:to>
                                    </p:set>
                                    <p:animEffect transition="in" filter="fade">
                                      <p:cBhvr>
                                        <p:cTn id="64" dur="500"/>
                                        <p:tgtEl>
                                          <p:spTgt spid="14">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4">
                                            <p:txEl>
                                              <p:pRg st="2" end="2"/>
                                            </p:txEl>
                                          </p:spTgt>
                                        </p:tgtEl>
                                        <p:attrNameLst>
                                          <p:attrName>style.visibility</p:attrName>
                                        </p:attrNameLst>
                                      </p:cBhvr>
                                      <p:to>
                                        <p:strVal val="visible"/>
                                      </p:to>
                                    </p:set>
                                    <p:animEffect transition="in" filter="fade">
                                      <p:cBhvr>
                                        <p:cTn id="67" dur="500"/>
                                        <p:tgtEl>
                                          <p:spTgt spid="14">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4">
                                            <p:txEl>
                                              <p:pRg st="3" end="3"/>
                                            </p:txEl>
                                          </p:spTgt>
                                        </p:tgtEl>
                                        <p:attrNameLst>
                                          <p:attrName>style.visibility</p:attrName>
                                        </p:attrNameLst>
                                      </p:cBhvr>
                                      <p:to>
                                        <p:strVal val="visible"/>
                                      </p:to>
                                    </p:set>
                                    <p:animEffect transition="in" filter="fade">
                                      <p:cBhvr>
                                        <p:cTn id="70" dur="500"/>
                                        <p:tgtEl>
                                          <p:spTgt spid="14">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animEffect transition="in" filter="fade">
                                      <p:cBhvr>
                                        <p:cTn id="73" dur="500"/>
                                        <p:tgtEl>
                                          <p:spTgt spid="14">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4">
                                            <p:txEl>
                                              <p:pRg st="5" end="5"/>
                                            </p:txEl>
                                          </p:spTgt>
                                        </p:tgtEl>
                                        <p:attrNameLst>
                                          <p:attrName>style.visibility</p:attrName>
                                        </p:attrNameLst>
                                      </p:cBhvr>
                                      <p:to>
                                        <p:strVal val="visible"/>
                                      </p:to>
                                    </p:set>
                                    <p:animEffect transition="in" filter="fade">
                                      <p:cBhvr>
                                        <p:cTn id="76" dur="500"/>
                                        <p:tgtEl>
                                          <p:spTgt spid="14">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4">
                                            <p:txEl>
                                              <p:pRg st="6" end="6"/>
                                            </p:txEl>
                                          </p:spTgt>
                                        </p:tgtEl>
                                        <p:attrNameLst>
                                          <p:attrName>style.visibility</p:attrName>
                                        </p:attrNameLst>
                                      </p:cBhvr>
                                      <p:to>
                                        <p:strVal val="visible"/>
                                      </p:to>
                                    </p:set>
                                    <p:animEffect transition="in" filter="fade">
                                      <p:cBhvr>
                                        <p:cTn id="79" dur="500"/>
                                        <p:tgtEl>
                                          <p:spTgt spid="14">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4">
                                            <p:txEl>
                                              <p:pRg st="8" end="8"/>
                                            </p:txEl>
                                          </p:spTgt>
                                        </p:tgtEl>
                                        <p:attrNameLst>
                                          <p:attrName>style.visibility</p:attrName>
                                        </p:attrNameLst>
                                      </p:cBhvr>
                                      <p:to>
                                        <p:strVal val="visible"/>
                                      </p:to>
                                    </p:set>
                                    <p:animEffect transition="in" filter="fade">
                                      <p:cBhvr>
                                        <p:cTn id="82" dur="500"/>
                                        <p:tgtEl>
                                          <p:spTgt spid="14">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2000"/>
                                        <p:tgtEl>
                                          <p:spTgt spid="17"/>
                                        </p:tgtEl>
                                      </p:cBhvr>
                                    </p:animEffect>
                                    <p:anim calcmode="lin" valueType="num">
                                      <p:cBhvr>
                                        <p:cTn id="88" dur="2000" fill="hold"/>
                                        <p:tgtEl>
                                          <p:spTgt spid="17"/>
                                        </p:tgtEl>
                                        <p:attrNameLst>
                                          <p:attrName>ppt_w</p:attrName>
                                        </p:attrNameLst>
                                      </p:cBhvr>
                                      <p:tavLst>
                                        <p:tav tm="0" fmla="#ppt_w*sin(2.5*pi*$)">
                                          <p:val>
                                            <p:fltVal val="0"/>
                                          </p:val>
                                        </p:tav>
                                        <p:tav tm="100000">
                                          <p:val>
                                            <p:fltVal val="1"/>
                                          </p:val>
                                        </p:tav>
                                      </p:tavLst>
                                    </p:anim>
                                    <p:anim calcmode="lin" valueType="num">
                                      <p:cBhvr>
                                        <p:cTn id="8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0"/>
            <a:ext cx="7490700" cy="655846"/>
          </a:xfrm>
        </p:spPr>
        <p:txBody>
          <a:bodyPr/>
          <a:lstStyle/>
          <a:p>
            <a:pPr algn="ctr"/>
            <a:r>
              <a:rPr lang="en-US" dirty="0"/>
              <a:t>Welcome to the World of Operators</a:t>
            </a:r>
          </a:p>
        </p:txBody>
      </p:sp>
      <p:sp>
        <p:nvSpPr>
          <p:cNvPr id="2" name="TextBox 1">
            <a:extLst>
              <a:ext uri="{FF2B5EF4-FFF2-40B4-BE49-F238E27FC236}">
                <a16:creationId xmlns:a16="http://schemas.microsoft.com/office/drawing/2014/main" id="{F8F86BE2-F705-4E9B-A85D-DA4A074BBEF6}"/>
              </a:ext>
            </a:extLst>
          </p:cNvPr>
          <p:cNvSpPr txBox="1"/>
          <p:nvPr/>
        </p:nvSpPr>
        <p:spPr>
          <a:xfrm>
            <a:off x="422517" y="889175"/>
            <a:ext cx="8561624" cy="2677656"/>
          </a:xfrm>
          <a:prstGeom prst="rect">
            <a:avLst/>
          </a:prstGeom>
          <a:noFill/>
        </p:spPr>
        <p:txBody>
          <a:bodyPr wrap="square" rtlCol="0">
            <a:spAutoFit/>
          </a:bodyPr>
          <a:lstStyle/>
          <a:p>
            <a:r>
              <a:rPr lang="en-US" b="1" dirty="0"/>
              <a:t>Conceptually</a:t>
            </a:r>
          </a:p>
          <a:p>
            <a:r>
              <a:rPr lang="en-US" i="1" dirty="0"/>
              <a:t>	Operators</a:t>
            </a:r>
            <a:r>
              <a:rPr lang="en-US" dirty="0"/>
              <a:t> take human operational knowledge and encode it into software that is more easily 	shared with consumers.</a:t>
            </a:r>
          </a:p>
          <a:p>
            <a:endParaRPr lang="en-US" dirty="0"/>
          </a:p>
          <a:p>
            <a:r>
              <a:rPr lang="en-US" b="1" dirty="0"/>
              <a:t>Technically</a:t>
            </a:r>
          </a:p>
          <a:p>
            <a:r>
              <a:rPr lang="en-US" i="1" dirty="0"/>
              <a:t>	Operators</a:t>
            </a:r>
            <a:r>
              <a:rPr lang="en-US" dirty="0"/>
              <a:t> are a method of packaging, deploying, and managing a Kubernetes application.</a:t>
            </a:r>
          </a:p>
          <a:p>
            <a:endParaRPr lang="en-US" dirty="0"/>
          </a:p>
          <a:p>
            <a:r>
              <a:rPr lang="en-US" b="1" dirty="0"/>
              <a:t>Why use Operators?</a:t>
            </a:r>
          </a:p>
          <a:p>
            <a:r>
              <a:rPr lang="en-US" dirty="0"/>
              <a:t>	Repeatability of installation and upgrade.</a:t>
            </a:r>
          </a:p>
          <a:p>
            <a:r>
              <a:rPr lang="en-US" dirty="0"/>
              <a:t>	Constant health checks for the projects using the Operator</a:t>
            </a:r>
          </a:p>
          <a:p>
            <a:r>
              <a:rPr lang="en-US" dirty="0"/>
              <a:t>	Over-the-air (OTA) updates for OpenShift components</a:t>
            </a:r>
          </a:p>
          <a:p>
            <a:r>
              <a:rPr lang="en-US" dirty="0"/>
              <a:t>	A place to encapsulate knowledge from field engineers and spread it to all users.</a:t>
            </a:r>
          </a:p>
        </p:txBody>
      </p:sp>
    </p:spTree>
    <p:extLst>
      <p:ext uri="{BB962C8B-B14F-4D97-AF65-F5344CB8AC3E}">
        <p14:creationId xmlns:p14="http://schemas.microsoft.com/office/powerpoint/2010/main" val="337607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fade">
                                      <p:cBhvr>
                                        <p:cTn id="30" dur="500"/>
                                        <p:tgtEl>
                                          <p:spTgt spid="2">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447C3-143F-45C0-9567-07FD560A97C8}"/>
              </a:ext>
            </a:extLst>
          </p:cNvPr>
          <p:cNvSpPr>
            <a:spLocks noGrp="1"/>
          </p:cNvSpPr>
          <p:nvPr>
            <p:ph type="body" idx="1"/>
          </p:nvPr>
        </p:nvSpPr>
        <p:spPr>
          <a:xfrm>
            <a:off x="4439570" y="826113"/>
            <a:ext cx="4553738" cy="3890930"/>
          </a:xfrm>
        </p:spPr>
        <p:txBody>
          <a:bodyPr/>
          <a:lstStyle/>
          <a:p>
            <a:pPr marL="285750" indent="-285750"/>
            <a:r>
              <a:rPr lang="en-US" dirty="0"/>
              <a:t>The MySQL Operator </a:t>
            </a:r>
            <a:r>
              <a:rPr lang="en-US" b="1" dirty="0"/>
              <a:t>teaches Kubernetes </a:t>
            </a:r>
            <a:r>
              <a:rPr lang="en-US" dirty="0"/>
              <a:t>what it needs to do to </a:t>
            </a:r>
            <a:r>
              <a:rPr lang="en-US" b="1" dirty="0"/>
              <a:t>run MySQL the </a:t>
            </a:r>
            <a:r>
              <a:rPr lang="en-US" b="1" i="1" dirty="0"/>
              <a:t>right</a:t>
            </a:r>
            <a:r>
              <a:rPr lang="en-US" b="1" dirty="0"/>
              <a:t> way</a:t>
            </a:r>
            <a:r>
              <a:rPr lang="en-US" dirty="0"/>
              <a:t>. </a:t>
            </a:r>
          </a:p>
          <a:p>
            <a:pPr marL="285750" indent="-285750"/>
            <a:r>
              <a:rPr lang="en-US" dirty="0"/>
              <a:t>It </a:t>
            </a:r>
            <a:r>
              <a:rPr lang="en-US" b="1" dirty="0"/>
              <a:t>teaches Kubernetes </a:t>
            </a:r>
            <a:r>
              <a:rPr lang="en-US" dirty="0"/>
              <a:t>to </a:t>
            </a:r>
            <a:r>
              <a:rPr lang="en-US" b="1" dirty="0"/>
              <a:t>treat MySQL clusters </a:t>
            </a:r>
            <a:r>
              <a:rPr lang="en-US" dirty="0"/>
              <a:t>as a </a:t>
            </a:r>
            <a:r>
              <a:rPr lang="en-US" b="1" dirty="0"/>
              <a:t>first-party resource </a:t>
            </a:r>
            <a:r>
              <a:rPr lang="en-US" dirty="0"/>
              <a:t>type in Kubernetes’. </a:t>
            </a:r>
          </a:p>
          <a:p>
            <a:pPr marL="285750" indent="-285750"/>
            <a:r>
              <a:rPr lang="en-US" dirty="0"/>
              <a:t>It </a:t>
            </a:r>
            <a:r>
              <a:rPr lang="en-US" b="1" dirty="0"/>
              <a:t>teaches</a:t>
            </a:r>
            <a:r>
              <a:rPr lang="en-US" dirty="0"/>
              <a:t> it </a:t>
            </a:r>
            <a:r>
              <a:rPr lang="en-US" b="1" dirty="0"/>
              <a:t>how many nodes </a:t>
            </a:r>
            <a:r>
              <a:rPr lang="en-US" dirty="0"/>
              <a:t>you need to have a </a:t>
            </a:r>
            <a:r>
              <a:rPr lang="en-US" b="1" dirty="0"/>
              <a:t>minimally HA cluster </a:t>
            </a:r>
            <a:r>
              <a:rPr lang="en-US" dirty="0"/>
              <a:t>in your Kubernetes environment. </a:t>
            </a:r>
          </a:p>
          <a:p>
            <a:pPr marL="285750" indent="-285750"/>
            <a:r>
              <a:rPr lang="en-US" dirty="0"/>
              <a:t>It allows you to </a:t>
            </a:r>
            <a:r>
              <a:rPr lang="en-US" b="1" dirty="0"/>
              <a:t>create and manage MySQL backups</a:t>
            </a:r>
            <a:r>
              <a:rPr lang="en-US" dirty="0"/>
              <a:t> for your MySQL containers more easily. </a:t>
            </a:r>
          </a:p>
          <a:p>
            <a:pPr marL="285750" indent="-285750"/>
            <a:r>
              <a:rPr lang="en-US" dirty="0"/>
              <a:t>It even </a:t>
            </a:r>
            <a:r>
              <a:rPr lang="en-US" b="1" dirty="0"/>
              <a:t>teaches Kubernetes </a:t>
            </a:r>
            <a:r>
              <a:rPr lang="en-US" dirty="0"/>
              <a:t>what to do if one of your </a:t>
            </a:r>
            <a:r>
              <a:rPr lang="en-US" b="1" dirty="0"/>
              <a:t>MySQL database instances goes down</a:t>
            </a:r>
            <a:r>
              <a:rPr lang="en-US" dirty="0"/>
              <a:t>; that is, to </a:t>
            </a:r>
            <a:r>
              <a:rPr lang="en-US" i="1" dirty="0"/>
              <a:t>auto-heal</a:t>
            </a:r>
            <a:r>
              <a:rPr lang="en-US" dirty="0"/>
              <a:t> by creating a new one and adding it in to the cluster </a:t>
            </a:r>
          </a:p>
        </p:txBody>
      </p:sp>
      <p:sp>
        <p:nvSpPr>
          <p:cNvPr id="3" name="Title 2">
            <a:extLst>
              <a:ext uri="{FF2B5EF4-FFF2-40B4-BE49-F238E27FC236}">
                <a16:creationId xmlns:a16="http://schemas.microsoft.com/office/drawing/2014/main" id="{9C8EF15A-08D3-4A5E-8063-7FC6E501B572}"/>
              </a:ext>
            </a:extLst>
          </p:cNvPr>
          <p:cNvSpPr>
            <a:spLocks noGrp="1"/>
          </p:cNvSpPr>
          <p:nvPr>
            <p:ph type="title"/>
          </p:nvPr>
        </p:nvSpPr>
        <p:spPr>
          <a:xfrm>
            <a:off x="826650" y="0"/>
            <a:ext cx="7490700" cy="517109"/>
          </a:xfrm>
        </p:spPr>
        <p:txBody>
          <a:bodyPr/>
          <a:lstStyle/>
          <a:p>
            <a:r>
              <a:rPr lang="en-US" sz="2000" b="1" dirty="0"/>
              <a:t>Running a MySQL Database in Containers - The Right Way</a:t>
            </a:r>
            <a:endParaRPr lang="en-US" sz="2000" dirty="0"/>
          </a:p>
        </p:txBody>
      </p:sp>
      <p:pic>
        <p:nvPicPr>
          <p:cNvPr id="4" name="Picture 3">
            <a:extLst>
              <a:ext uri="{FF2B5EF4-FFF2-40B4-BE49-F238E27FC236}">
                <a16:creationId xmlns:a16="http://schemas.microsoft.com/office/drawing/2014/main" id="{1614A539-3394-43D0-A488-BE3EA18FE339}"/>
              </a:ext>
            </a:extLst>
          </p:cNvPr>
          <p:cNvPicPr>
            <a:picLocks noChangeAspect="1"/>
          </p:cNvPicPr>
          <p:nvPr/>
        </p:nvPicPr>
        <p:blipFill>
          <a:blip r:embed="rId3"/>
          <a:stretch>
            <a:fillRect/>
          </a:stretch>
        </p:blipFill>
        <p:spPr>
          <a:xfrm>
            <a:off x="150692" y="1376362"/>
            <a:ext cx="3848100" cy="2390775"/>
          </a:xfrm>
          <a:prstGeom prst="rect">
            <a:avLst/>
          </a:prstGeom>
        </p:spPr>
      </p:pic>
    </p:spTree>
    <p:extLst>
      <p:ext uri="{BB962C8B-B14F-4D97-AF65-F5344CB8AC3E}">
        <p14:creationId xmlns:p14="http://schemas.microsoft.com/office/powerpoint/2010/main" val="4225326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0"/>
            <a:ext cx="7490700" cy="655846"/>
          </a:xfrm>
        </p:spPr>
        <p:txBody>
          <a:bodyPr/>
          <a:lstStyle/>
          <a:p>
            <a:pPr algn="ctr"/>
            <a:r>
              <a:rPr lang="en-US" dirty="0"/>
              <a:t>Operators Constantly Listen</a:t>
            </a:r>
          </a:p>
        </p:txBody>
      </p:sp>
      <p:pic>
        <p:nvPicPr>
          <p:cNvPr id="4" name="Picture 3">
            <a:extLst>
              <a:ext uri="{FF2B5EF4-FFF2-40B4-BE49-F238E27FC236}">
                <a16:creationId xmlns:a16="http://schemas.microsoft.com/office/drawing/2014/main" id="{E9D38D9D-7989-4446-987F-192E6CD95F49}"/>
              </a:ext>
            </a:extLst>
          </p:cNvPr>
          <p:cNvPicPr>
            <a:picLocks noChangeAspect="1"/>
          </p:cNvPicPr>
          <p:nvPr/>
        </p:nvPicPr>
        <p:blipFill>
          <a:blip r:embed="rId3"/>
          <a:stretch>
            <a:fillRect/>
          </a:stretch>
        </p:blipFill>
        <p:spPr>
          <a:xfrm>
            <a:off x="826650" y="760620"/>
            <a:ext cx="3181350" cy="2466975"/>
          </a:xfrm>
          <a:prstGeom prst="rect">
            <a:avLst/>
          </a:prstGeom>
        </p:spPr>
      </p:pic>
      <p:pic>
        <p:nvPicPr>
          <p:cNvPr id="5" name="Picture 4">
            <a:extLst>
              <a:ext uri="{FF2B5EF4-FFF2-40B4-BE49-F238E27FC236}">
                <a16:creationId xmlns:a16="http://schemas.microsoft.com/office/drawing/2014/main" id="{A6ACCF74-239B-4595-9523-64A2BEF1A831}"/>
              </a:ext>
            </a:extLst>
          </p:cNvPr>
          <p:cNvPicPr>
            <a:picLocks noChangeAspect="1"/>
          </p:cNvPicPr>
          <p:nvPr/>
        </p:nvPicPr>
        <p:blipFill>
          <a:blip r:embed="rId4"/>
          <a:stretch>
            <a:fillRect/>
          </a:stretch>
        </p:blipFill>
        <p:spPr>
          <a:xfrm>
            <a:off x="2417325" y="1333500"/>
            <a:ext cx="3714750" cy="2476500"/>
          </a:xfrm>
          <a:prstGeom prst="rect">
            <a:avLst/>
          </a:prstGeom>
        </p:spPr>
      </p:pic>
      <p:pic>
        <p:nvPicPr>
          <p:cNvPr id="6" name="Picture 5">
            <a:extLst>
              <a:ext uri="{FF2B5EF4-FFF2-40B4-BE49-F238E27FC236}">
                <a16:creationId xmlns:a16="http://schemas.microsoft.com/office/drawing/2014/main" id="{3C16F44A-AFEF-4D0C-91B5-91593691339E}"/>
              </a:ext>
            </a:extLst>
          </p:cNvPr>
          <p:cNvPicPr>
            <a:picLocks noChangeAspect="1"/>
          </p:cNvPicPr>
          <p:nvPr/>
        </p:nvPicPr>
        <p:blipFill>
          <a:blip r:embed="rId5"/>
          <a:stretch>
            <a:fillRect/>
          </a:stretch>
        </p:blipFill>
        <p:spPr>
          <a:xfrm>
            <a:off x="4765619" y="2571750"/>
            <a:ext cx="2828925" cy="2038350"/>
          </a:xfrm>
          <a:prstGeom prst="rect">
            <a:avLst/>
          </a:prstGeom>
        </p:spPr>
      </p:pic>
      <p:sp>
        <p:nvSpPr>
          <p:cNvPr id="7" name="TextBox 6">
            <a:extLst>
              <a:ext uri="{FF2B5EF4-FFF2-40B4-BE49-F238E27FC236}">
                <a16:creationId xmlns:a16="http://schemas.microsoft.com/office/drawing/2014/main" id="{80E83387-12AF-4443-BD3B-3B9EA4E1EED0}"/>
              </a:ext>
            </a:extLst>
          </p:cNvPr>
          <p:cNvSpPr txBox="1"/>
          <p:nvPr/>
        </p:nvSpPr>
        <p:spPr>
          <a:xfrm>
            <a:off x="765165" y="1971313"/>
            <a:ext cx="8000908" cy="523220"/>
          </a:xfrm>
          <a:prstGeom prst="rect">
            <a:avLst/>
          </a:prstGeom>
          <a:solidFill>
            <a:schemeClr val="accent1"/>
          </a:solidFill>
          <a:ln>
            <a:solidFill>
              <a:schemeClr val="accent1"/>
            </a:solidFill>
          </a:ln>
        </p:spPr>
        <p:txBody>
          <a:bodyPr wrap="none" rtlCol="0">
            <a:spAutoFit/>
          </a:bodyPr>
          <a:lstStyle/>
          <a:p>
            <a:r>
              <a:rPr lang="en-US" sz="2800" dirty="0"/>
              <a:t>What do all of these Operators have in common?</a:t>
            </a:r>
          </a:p>
        </p:txBody>
      </p:sp>
      <p:sp>
        <p:nvSpPr>
          <p:cNvPr id="8" name="TextBox 7">
            <a:extLst>
              <a:ext uri="{FF2B5EF4-FFF2-40B4-BE49-F238E27FC236}">
                <a16:creationId xmlns:a16="http://schemas.microsoft.com/office/drawing/2014/main" id="{B94CBAF0-9410-4C4F-9B92-B65822E04E40}"/>
              </a:ext>
            </a:extLst>
          </p:cNvPr>
          <p:cNvSpPr txBox="1"/>
          <p:nvPr/>
        </p:nvSpPr>
        <p:spPr>
          <a:xfrm>
            <a:off x="705052" y="2524125"/>
            <a:ext cx="8121134" cy="523220"/>
          </a:xfrm>
          <a:prstGeom prst="rect">
            <a:avLst/>
          </a:prstGeom>
          <a:solidFill>
            <a:schemeClr val="accent1"/>
          </a:solidFill>
          <a:ln>
            <a:solidFill>
              <a:schemeClr val="accent1"/>
            </a:solidFill>
          </a:ln>
        </p:spPr>
        <p:txBody>
          <a:bodyPr wrap="none" rtlCol="0">
            <a:spAutoFit/>
          </a:bodyPr>
          <a:lstStyle/>
          <a:p>
            <a:r>
              <a:rPr lang="en-US" sz="2800" dirty="0"/>
              <a:t>They sit and wait for someone to initiate a request</a:t>
            </a:r>
          </a:p>
        </p:txBody>
      </p:sp>
    </p:spTree>
    <p:extLst>
      <p:ext uri="{BB962C8B-B14F-4D97-AF65-F5344CB8AC3E}">
        <p14:creationId xmlns:p14="http://schemas.microsoft.com/office/powerpoint/2010/main" val="319415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80">
                                          <p:stCondLst>
                                            <p:cond delay="0"/>
                                          </p:stCondLst>
                                        </p:cTn>
                                        <p:tgtEl>
                                          <p:spTgt spid="6"/>
                                        </p:tgtEl>
                                      </p:cBhvr>
                                    </p:animEffect>
                                    <p:anim calcmode="lin" valueType="num">
                                      <p:cBhvr>
                                        <p:cTn id="2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6" dur="26">
                                          <p:stCondLst>
                                            <p:cond delay="650"/>
                                          </p:stCondLst>
                                        </p:cTn>
                                        <p:tgtEl>
                                          <p:spTgt spid="6"/>
                                        </p:tgtEl>
                                      </p:cBhvr>
                                      <p:to x="100000" y="60000"/>
                                    </p:animScale>
                                    <p:animScale>
                                      <p:cBhvr>
                                        <p:cTn id="27" dur="166" decel="50000">
                                          <p:stCondLst>
                                            <p:cond delay="676"/>
                                          </p:stCondLst>
                                        </p:cTn>
                                        <p:tgtEl>
                                          <p:spTgt spid="6"/>
                                        </p:tgtEl>
                                      </p:cBhvr>
                                      <p:to x="100000" y="100000"/>
                                    </p:animScale>
                                    <p:animScale>
                                      <p:cBhvr>
                                        <p:cTn id="28" dur="26">
                                          <p:stCondLst>
                                            <p:cond delay="1312"/>
                                          </p:stCondLst>
                                        </p:cTn>
                                        <p:tgtEl>
                                          <p:spTgt spid="6"/>
                                        </p:tgtEl>
                                      </p:cBhvr>
                                      <p:to x="100000" y="80000"/>
                                    </p:animScale>
                                    <p:animScale>
                                      <p:cBhvr>
                                        <p:cTn id="29" dur="166" decel="50000">
                                          <p:stCondLst>
                                            <p:cond delay="1338"/>
                                          </p:stCondLst>
                                        </p:cTn>
                                        <p:tgtEl>
                                          <p:spTgt spid="6"/>
                                        </p:tgtEl>
                                      </p:cBhvr>
                                      <p:to x="100000" y="100000"/>
                                    </p:animScale>
                                    <p:animScale>
                                      <p:cBhvr>
                                        <p:cTn id="30" dur="26">
                                          <p:stCondLst>
                                            <p:cond delay="1642"/>
                                          </p:stCondLst>
                                        </p:cTn>
                                        <p:tgtEl>
                                          <p:spTgt spid="6"/>
                                        </p:tgtEl>
                                      </p:cBhvr>
                                      <p:to x="100000" y="90000"/>
                                    </p:animScale>
                                    <p:animScale>
                                      <p:cBhvr>
                                        <p:cTn id="31" dur="166" decel="50000">
                                          <p:stCondLst>
                                            <p:cond delay="1668"/>
                                          </p:stCondLst>
                                        </p:cTn>
                                        <p:tgtEl>
                                          <p:spTgt spid="6"/>
                                        </p:tgtEl>
                                      </p:cBhvr>
                                      <p:to x="100000" y="100000"/>
                                    </p:animScale>
                                    <p:animScale>
                                      <p:cBhvr>
                                        <p:cTn id="32" dur="26">
                                          <p:stCondLst>
                                            <p:cond delay="1808"/>
                                          </p:stCondLst>
                                        </p:cTn>
                                        <p:tgtEl>
                                          <p:spTgt spid="6"/>
                                        </p:tgtEl>
                                      </p:cBhvr>
                                      <p:to x="100000" y="95000"/>
                                    </p:animScale>
                                    <p:animScale>
                                      <p:cBhvr>
                                        <p:cTn id="33" dur="166" decel="50000">
                                          <p:stCondLst>
                                            <p:cond delay="1834"/>
                                          </p:stCondLst>
                                        </p:cTn>
                                        <p:tgtEl>
                                          <p:spTgt spid="6"/>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69366"/>
            <a:ext cx="7490700" cy="655846"/>
          </a:xfrm>
        </p:spPr>
        <p:txBody>
          <a:bodyPr/>
          <a:lstStyle/>
          <a:p>
            <a:pPr algn="ctr"/>
            <a:r>
              <a:rPr lang="en-US" dirty="0"/>
              <a:t>Characteristics of </a:t>
            </a:r>
            <a:r>
              <a:rPr lang="en-US" dirty="0" err="1"/>
              <a:t>Openshift</a:t>
            </a:r>
            <a:r>
              <a:rPr lang="en-US" dirty="0"/>
              <a:t> Operators</a:t>
            </a:r>
          </a:p>
        </p:txBody>
      </p:sp>
      <p:sp>
        <p:nvSpPr>
          <p:cNvPr id="2" name="TextBox 1">
            <a:extLst>
              <a:ext uri="{FF2B5EF4-FFF2-40B4-BE49-F238E27FC236}">
                <a16:creationId xmlns:a16="http://schemas.microsoft.com/office/drawing/2014/main" id="{4D903B00-B1DE-4D65-8686-B43AAABD0909}"/>
              </a:ext>
            </a:extLst>
          </p:cNvPr>
          <p:cNvSpPr txBox="1"/>
          <p:nvPr/>
        </p:nvSpPr>
        <p:spPr>
          <a:xfrm>
            <a:off x="681070" y="794582"/>
            <a:ext cx="8322253"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t>Openshift</a:t>
            </a:r>
            <a:r>
              <a:rPr lang="en-US" sz="2000" dirty="0"/>
              <a:t> Operators, once installed, are provisioned as running </a:t>
            </a:r>
            <a:r>
              <a:rPr lang="en-US" sz="2000" b="1" dirty="0"/>
              <a:t>POD’s</a:t>
            </a:r>
            <a:r>
              <a:rPr lang="en-US" sz="2000" dirty="0"/>
              <a:t> in the </a:t>
            </a:r>
            <a:r>
              <a:rPr lang="en-US" sz="2000" dirty="0" err="1"/>
              <a:t>Openshift</a:t>
            </a:r>
            <a:r>
              <a:rPr lang="en-US" sz="2000" dirty="0"/>
              <a:t> architecture</a:t>
            </a:r>
          </a:p>
          <a:p>
            <a:endParaRPr lang="en-US" sz="2000" dirty="0"/>
          </a:p>
          <a:p>
            <a:pPr marL="342900" indent="-342900">
              <a:buFont typeface="Arial" panose="020B0604020202020204" pitchFamily="34" charset="0"/>
              <a:buChar char="•"/>
            </a:pPr>
            <a:r>
              <a:rPr lang="en-US" sz="2000" dirty="0"/>
              <a:t>As a running POD, their job is to wait for new requests.  When a request is made the operator performs its actions.</a:t>
            </a:r>
          </a:p>
          <a:p>
            <a:r>
              <a:rPr lang="en-US" sz="2000" dirty="0"/>
              <a:t>	- For example, provision a new </a:t>
            </a:r>
            <a:r>
              <a:rPr lang="en-US" sz="2000" dirty="0" err="1"/>
              <a:t>MySql</a:t>
            </a:r>
            <a:r>
              <a:rPr lang="en-US" sz="2000" dirty="0"/>
              <a:t> DB</a:t>
            </a:r>
          </a:p>
          <a:p>
            <a:endParaRPr lang="en-US" sz="2000" dirty="0"/>
          </a:p>
          <a:p>
            <a:pPr marL="342900" indent="-342900">
              <a:buFont typeface="Arial" panose="020B0604020202020204" pitchFamily="34" charset="0"/>
              <a:buChar char="•"/>
            </a:pPr>
            <a:r>
              <a:rPr lang="en-US" sz="2000" dirty="0"/>
              <a:t>Perform constant Health Checks on operators running in the Pod’s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Perform updates on the Pod’s</a:t>
            </a:r>
          </a:p>
        </p:txBody>
      </p:sp>
    </p:spTree>
    <p:extLst>
      <p:ext uri="{BB962C8B-B14F-4D97-AF65-F5344CB8AC3E}">
        <p14:creationId xmlns:p14="http://schemas.microsoft.com/office/powerpoint/2010/main" val="1202332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267"/>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55</a:t>
            </a:fld>
            <a:endParaRPr/>
          </a:p>
        </p:txBody>
      </p:sp>
      <p:sp>
        <p:nvSpPr>
          <p:cNvPr id="2365" name="Google Shape;2365;p267"/>
          <p:cNvSpPr txBox="1">
            <a:spLocks noGrp="1"/>
          </p:cNvSpPr>
          <p:nvPr>
            <p:ph type="title" idx="4294967295"/>
          </p:nvPr>
        </p:nvSpPr>
        <p:spPr>
          <a:xfrm>
            <a:off x="826650" y="628500"/>
            <a:ext cx="7490700" cy="499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FFFFFF"/>
                </a:solidFill>
                <a:latin typeface="Overpass"/>
                <a:ea typeface="Overpass"/>
                <a:cs typeface="Overpass"/>
                <a:sym typeface="Overpass"/>
              </a:rPr>
              <a:t>A broad ecosystem of workloads</a:t>
            </a:r>
            <a:endParaRPr sz="2400">
              <a:solidFill>
                <a:srgbClr val="FFFFFF"/>
              </a:solidFill>
              <a:latin typeface="Overpass"/>
              <a:ea typeface="Overpass"/>
              <a:cs typeface="Overpass"/>
              <a:sym typeface="Overpass"/>
            </a:endParaRPr>
          </a:p>
        </p:txBody>
      </p:sp>
      <p:sp>
        <p:nvSpPr>
          <p:cNvPr id="2366" name="Google Shape;2366;p267"/>
          <p:cNvSpPr txBox="1">
            <a:spLocks noGrp="1"/>
          </p:cNvSpPr>
          <p:nvPr>
            <p:ph type="title" idx="4294967295"/>
          </p:nvPr>
        </p:nvSpPr>
        <p:spPr>
          <a:xfrm>
            <a:off x="231225" y="1169700"/>
            <a:ext cx="8681700" cy="5676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600">
                <a:solidFill>
                  <a:srgbClr val="FFFFFF"/>
                </a:solidFill>
                <a:latin typeface="Overpass"/>
                <a:ea typeface="Overpass"/>
                <a:cs typeface="Overpass"/>
                <a:sym typeface="Overpass"/>
              </a:rPr>
              <a:t>Operator-backed services allow for a</a:t>
            </a:r>
            <a:endParaRPr sz="1600">
              <a:solidFill>
                <a:srgbClr val="FFFFFF"/>
              </a:solidFill>
              <a:latin typeface="Overpass"/>
              <a:ea typeface="Overpass"/>
              <a:cs typeface="Overpass"/>
              <a:sym typeface="Overpass"/>
            </a:endParaRPr>
          </a:p>
          <a:p>
            <a:pPr marL="0" lvl="0" indent="0" algn="ctr" rtl="0">
              <a:lnSpc>
                <a:spcPct val="115000"/>
              </a:lnSpc>
              <a:spcBef>
                <a:spcPts val="0"/>
              </a:spcBef>
              <a:spcAft>
                <a:spcPts val="0"/>
              </a:spcAft>
              <a:buNone/>
            </a:pPr>
            <a:r>
              <a:rPr lang="en" sz="1600">
                <a:solidFill>
                  <a:srgbClr val="FFFFFF"/>
                </a:solidFill>
                <a:latin typeface="Overpass"/>
                <a:ea typeface="Overpass"/>
                <a:cs typeface="Overpass"/>
                <a:sym typeface="Overpass"/>
              </a:rPr>
              <a:t>SaaS experience on your own infrastructure</a:t>
            </a:r>
            <a:endParaRPr sz="1600">
              <a:solidFill>
                <a:srgbClr val="FFFFFF"/>
              </a:solidFill>
              <a:latin typeface="Overpass"/>
              <a:ea typeface="Overpass"/>
              <a:cs typeface="Overpass"/>
              <a:sym typeface="Overpass"/>
            </a:endParaRPr>
          </a:p>
        </p:txBody>
      </p:sp>
      <p:grpSp>
        <p:nvGrpSpPr>
          <p:cNvPr id="2367" name="Google Shape;2367;p267"/>
          <p:cNvGrpSpPr/>
          <p:nvPr/>
        </p:nvGrpSpPr>
        <p:grpSpPr>
          <a:xfrm>
            <a:off x="4112283" y="2687852"/>
            <a:ext cx="915586" cy="891841"/>
            <a:chOff x="1019543" y="127700"/>
            <a:chExt cx="973200" cy="947960"/>
          </a:xfrm>
        </p:grpSpPr>
        <p:sp>
          <p:nvSpPr>
            <p:cNvPr id="2368" name="Google Shape;2368;p267"/>
            <p:cNvSpPr/>
            <p:nvPr/>
          </p:nvSpPr>
          <p:spPr>
            <a:xfrm>
              <a:off x="1039825" y="127700"/>
              <a:ext cx="914100" cy="91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9" name="Google Shape;2369;p267"/>
            <p:cNvPicPr preferRelativeResize="0"/>
            <p:nvPr/>
          </p:nvPicPr>
          <p:blipFill rotWithShape="1">
            <a:blip r:embed="rId3">
              <a:alphaModFix/>
            </a:blip>
            <a:srcRect l="5808" t="14699" r="59557" b="9726"/>
            <a:stretch/>
          </p:blipFill>
          <p:spPr>
            <a:xfrm>
              <a:off x="1019543" y="161510"/>
              <a:ext cx="973200" cy="914150"/>
            </a:xfrm>
            <a:prstGeom prst="rect">
              <a:avLst/>
            </a:prstGeom>
            <a:noFill/>
            <a:ln>
              <a:noFill/>
            </a:ln>
          </p:spPr>
        </p:pic>
      </p:grpSp>
      <p:cxnSp>
        <p:nvCxnSpPr>
          <p:cNvPr id="2370" name="Google Shape;2370;p267"/>
          <p:cNvCxnSpPr/>
          <p:nvPr/>
        </p:nvCxnSpPr>
        <p:spPr>
          <a:xfrm rot="10800000">
            <a:off x="3700544" y="2692943"/>
            <a:ext cx="519300" cy="202500"/>
          </a:xfrm>
          <a:prstGeom prst="straightConnector1">
            <a:avLst/>
          </a:prstGeom>
          <a:noFill/>
          <a:ln w="19050" cap="flat" cmpd="sng">
            <a:solidFill>
              <a:srgbClr val="FFFFFF"/>
            </a:solidFill>
            <a:prstDash val="solid"/>
            <a:round/>
            <a:headEnd type="none" w="med" len="med"/>
            <a:tailEnd type="none" w="med" len="med"/>
          </a:ln>
        </p:spPr>
      </p:cxnSp>
      <p:cxnSp>
        <p:nvCxnSpPr>
          <p:cNvPr id="2371" name="Google Shape;2371;p267"/>
          <p:cNvCxnSpPr/>
          <p:nvPr/>
        </p:nvCxnSpPr>
        <p:spPr>
          <a:xfrm rot="10800000">
            <a:off x="3704911" y="2448237"/>
            <a:ext cx="0" cy="253500"/>
          </a:xfrm>
          <a:prstGeom prst="straightConnector1">
            <a:avLst/>
          </a:prstGeom>
          <a:noFill/>
          <a:ln w="19050" cap="flat" cmpd="sng">
            <a:solidFill>
              <a:srgbClr val="FFFFFF"/>
            </a:solidFill>
            <a:prstDash val="solid"/>
            <a:round/>
            <a:headEnd type="none" w="med" len="med"/>
            <a:tailEnd type="oval" w="med" len="med"/>
          </a:ln>
        </p:spPr>
      </p:cxnSp>
      <p:sp>
        <p:nvSpPr>
          <p:cNvPr id="2372" name="Google Shape;2372;p267"/>
          <p:cNvSpPr txBox="1"/>
          <p:nvPr/>
        </p:nvSpPr>
        <p:spPr>
          <a:xfrm>
            <a:off x="2790178" y="2134083"/>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Relational DBs</a:t>
            </a:r>
            <a:endParaRPr sz="1000">
              <a:solidFill>
                <a:srgbClr val="FFFFFF"/>
              </a:solidFill>
              <a:latin typeface="Overpass"/>
              <a:ea typeface="Overpass"/>
              <a:cs typeface="Overpass"/>
              <a:sym typeface="Overpass"/>
            </a:endParaRPr>
          </a:p>
        </p:txBody>
      </p:sp>
      <p:sp>
        <p:nvSpPr>
          <p:cNvPr id="2373" name="Google Shape;2373;p267"/>
          <p:cNvSpPr txBox="1"/>
          <p:nvPr/>
        </p:nvSpPr>
        <p:spPr>
          <a:xfrm>
            <a:off x="2490237" y="2953797"/>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NoSQL DBs</a:t>
            </a:r>
            <a:endParaRPr sz="1000">
              <a:solidFill>
                <a:srgbClr val="FFFFFF"/>
              </a:solidFill>
              <a:latin typeface="Overpass"/>
              <a:ea typeface="Overpass"/>
              <a:cs typeface="Overpass"/>
              <a:sym typeface="Overpass"/>
            </a:endParaRPr>
          </a:p>
        </p:txBody>
      </p:sp>
      <p:sp>
        <p:nvSpPr>
          <p:cNvPr id="2374" name="Google Shape;2374;p267"/>
          <p:cNvSpPr txBox="1"/>
          <p:nvPr/>
        </p:nvSpPr>
        <p:spPr>
          <a:xfrm>
            <a:off x="3627765" y="3872602"/>
            <a:ext cx="11622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Storage</a:t>
            </a:r>
            <a:endParaRPr sz="1000">
              <a:solidFill>
                <a:srgbClr val="FFFFFF"/>
              </a:solidFill>
              <a:latin typeface="Overpass"/>
              <a:ea typeface="Overpass"/>
              <a:cs typeface="Overpass"/>
              <a:sym typeface="Overpass"/>
            </a:endParaRPr>
          </a:p>
        </p:txBody>
      </p:sp>
      <p:sp>
        <p:nvSpPr>
          <p:cNvPr id="2375" name="Google Shape;2375;p267"/>
          <p:cNvSpPr txBox="1"/>
          <p:nvPr/>
        </p:nvSpPr>
        <p:spPr>
          <a:xfrm>
            <a:off x="5264462" y="3643804"/>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Messaging</a:t>
            </a:r>
            <a:endParaRPr sz="1000">
              <a:solidFill>
                <a:srgbClr val="FFFFFF"/>
              </a:solidFill>
              <a:latin typeface="Overpass"/>
              <a:ea typeface="Overpass"/>
              <a:cs typeface="Overpass"/>
              <a:sym typeface="Overpass"/>
            </a:endParaRPr>
          </a:p>
        </p:txBody>
      </p:sp>
      <p:sp>
        <p:nvSpPr>
          <p:cNvPr id="2376" name="Google Shape;2376;p267"/>
          <p:cNvSpPr txBox="1"/>
          <p:nvPr/>
        </p:nvSpPr>
        <p:spPr>
          <a:xfrm>
            <a:off x="5470221" y="2761401"/>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Security</a:t>
            </a:r>
            <a:endParaRPr sz="1000">
              <a:solidFill>
                <a:srgbClr val="FFFFFF"/>
              </a:solidFill>
              <a:latin typeface="Overpass"/>
              <a:ea typeface="Overpass"/>
              <a:cs typeface="Overpass"/>
              <a:sym typeface="Overpass"/>
            </a:endParaRPr>
          </a:p>
        </p:txBody>
      </p:sp>
      <p:sp>
        <p:nvSpPr>
          <p:cNvPr id="2377" name="Google Shape;2377;p267"/>
          <p:cNvSpPr txBox="1"/>
          <p:nvPr/>
        </p:nvSpPr>
        <p:spPr>
          <a:xfrm>
            <a:off x="5430106" y="2389868"/>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Monitoring</a:t>
            </a:r>
            <a:endParaRPr sz="1000">
              <a:solidFill>
                <a:srgbClr val="FFFFFF"/>
              </a:solidFill>
              <a:latin typeface="Overpass"/>
              <a:ea typeface="Overpass"/>
              <a:cs typeface="Overpass"/>
              <a:sym typeface="Overpass"/>
            </a:endParaRPr>
          </a:p>
        </p:txBody>
      </p:sp>
      <p:cxnSp>
        <p:nvCxnSpPr>
          <p:cNvPr id="2378" name="Google Shape;2378;p267"/>
          <p:cNvCxnSpPr/>
          <p:nvPr/>
        </p:nvCxnSpPr>
        <p:spPr>
          <a:xfrm flipH="1">
            <a:off x="4897671" y="2572728"/>
            <a:ext cx="372900" cy="322500"/>
          </a:xfrm>
          <a:prstGeom prst="straightConnector1">
            <a:avLst/>
          </a:prstGeom>
          <a:noFill/>
          <a:ln w="19050" cap="flat" cmpd="sng">
            <a:solidFill>
              <a:srgbClr val="FFFFFF"/>
            </a:solidFill>
            <a:prstDash val="solid"/>
            <a:round/>
            <a:headEnd type="none" w="med" len="med"/>
            <a:tailEnd type="none" w="med" len="med"/>
          </a:ln>
        </p:spPr>
      </p:cxnSp>
      <p:cxnSp>
        <p:nvCxnSpPr>
          <p:cNvPr id="2379" name="Google Shape;2379;p267"/>
          <p:cNvCxnSpPr/>
          <p:nvPr/>
        </p:nvCxnSpPr>
        <p:spPr>
          <a:xfrm>
            <a:off x="5264981" y="2574314"/>
            <a:ext cx="172500" cy="0"/>
          </a:xfrm>
          <a:prstGeom prst="straightConnector1">
            <a:avLst/>
          </a:prstGeom>
          <a:noFill/>
          <a:ln w="19050" cap="flat" cmpd="sng">
            <a:solidFill>
              <a:srgbClr val="FFFFFF"/>
            </a:solidFill>
            <a:prstDash val="solid"/>
            <a:round/>
            <a:headEnd type="none" w="med" len="med"/>
            <a:tailEnd type="oval" w="med" len="med"/>
          </a:ln>
        </p:spPr>
      </p:cxnSp>
      <p:cxnSp>
        <p:nvCxnSpPr>
          <p:cNvPr id="2380" name="Google Shape;2380;p267"/>
          <p:cNvCxnSpPr>
            <a:stCxn id="2376" idx="1"/>
          </p:cNvCxnSpPr>
          <p:nvPr/>
        </p:nvCxnSpPr>
        <p:spPr>
          <a:xfrm flipH="1">
            <a:off x="4964121" y="2955201"/>
            <a:ext cx="506100" cy="110400"/>
          </a:xfrm>
          <a:prstGeom prst="straightConnector1">
            <a:avLst/>
          </a:prstGeom>
          <a:noFill/>
          <a:ln w="19050" cap="flat" cmpd="sng">
            <a:solidFill>
              <a:srgbClr val="FFFFFF"/>
            </a:solidFill>
            <a:prstDash val="solid"/>
            <a:round/>
            <a:headEnd type="oval" w="med" len="med"/>
            <a:tailEnd type="none" w="med" len="med"/>
          </a:ln>
        </p:spPr>
      </p:cxnSp>
      <p:cxnSp>
        <p:nvCxnSpPr>
          <p:cNvPr id="2381" name="Google Shape;2381;p267"/>
          <p:cNvCxnSpPr/>
          <p:nvPr/>
        </p:nvCxnSpPr>
        <p:spPr>
          <a:xfrm rot="10800000">
            <a:off x="3678713" y="3133757"/>
            <a:ext cx="470700" cy="0"/>
          </a:xfrm>
          <a:prstGeom prst="straightConnector1">
            <a:avLst/>
          </a:prstGeom>
          <a:noFill/>
          <a:ln w="19050" cap="flat" cmpd="sng">
            <a:solidFill>
              <a:srgbClr val="FFFFFF"/>
            </a:solidFill>
            <a:prstDash val="solid"/>
            <a:round/>
            <a:headEnd type="none" w="med" len="med"/>
            <a:tailEnd type="oval" w="med" len="med"/>
          </a:ln>
        </p:spPr>
      </p:cxnSp>
      <p:cxnSp>
        <p:nvCxnSpPr>
          <p:cNvPr id="2382" name="Google Shape;2382;p267"/>
          <p:cNvCxnSpPr/>
          <p:nvPr/>
        </p:nvCxnSpPr>
        <p:spPr>
          <a:xfrm rot="10800000">
            <a:off x="4747919" y="3485437"/>
            <a:ext cx="246600" cy="315300"/>
          </a:xfrm>
          <a:prstGeom prst="straightConnector1">
            <a:avLst/>
          </a:prstGeom>
          <a:noFill/>
          <a:ln w="19050" cap="flat" cmpd="sng">
            <a:solidFill>
              <a:srgbClr val="FFFFFF"/>
            </a:solidFill>
            <a:prstDash val="solid"/>
            <a:round/>
            <a:headEnd type="none" w="med" len="med"/>
            <a:tailEnd type="none" w="med" len="med"/>
          </a:ln>
        </p:spPr>
      </p:cxnSp>
      <p:cxnSp>
        <p:nvCxnSpPr>
          <p:cNvPr id="2383" name="Google Shape;2383;p267"/>
          <p:cNvCxnSpPr/>
          <p:nvPr/>
        </p:nvCxnSpPr>
        <p:spPr>
          <a:xfrm>
            <a:off x="4992510" y="3802329"/>
            <a:ext cx="228300" cy="0"/>
          </a:xfrm>
          <a:prstGeom prst="straightConnector1">
            <a:avLst/>
          </a:prstGeom>
          <a:noFill/>
          <a:ln w="19050" cap="flat" cmpd="sng">
            <a:solidFill>
              <a:srgbClr val="FFFFFF"/>
            </a:solidFill>
            <a:prstDash val="solid"/>
            <a:round/>
            <a:headEnd type="none" w="med" len="med"/>
            <a:tailEnd type="oval" w="med" len="med"/>
          </a:ln>
        </p:spPr>
      </p:cxnSp>
      <p:cxnSp>
        <p:nvCxnSpPr>
          <p:cNvPr id="2384" name="Google Shape;2384;p267"/>
          <p:cNvCxnSpPr/>
          <p:nvPr/>
        </p:nvCxnSpPr>
        <p:spPr>
          <a:xfrm flipH="1">
            <a:off x="4222009" y="3485309"/>
            <a:ext cx="156300" cy="431400"/>
          </a:xfrm>
          <a:prstGeom prst="straightConnector1">
            <a:avLst/>
          </a:prstGeom>
          <a:noFill/>
          <a:ln w="19050" cap="flat" cmpd="sng">
            <a:solidFill>
              <a:srgbClr val="FFFFFF"/>
            </a:solidFill>
            <a:prstDash val="solid"/>
            <a:round/>
            <a:headEnd type="none" w="med" len="med"/>
            <a:tailEnd type="oval" w="med" len="med"/>
          </a:ln>
        </p:spPr>
      </p:cxnSp>
      <p:sp>
        <p:nvSpPr>
          <p:cNvPr id="2385" name="Google Shape;2385;p267"/>
          <p:cNvSpPr txBox="1"/>
          <p:nvPr/>
        </p:nvSpPr>
        <p:spPr>
          <a:xfrm>
            <a:off x="2326351" y="3491031"/>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AL/ML</a:t>
            </a:r>
            <a:endParaRPr sz="1000">
              <a:solidFill>
                <a:srgbClr val="FFFFFF"/>
              </a:solidFill>
              <a:latin typeface="Overpass"/>
              <a:ea typeface="Overpass"/>
              <a:cs typeface="Overpass"/>
              <a:sym typeface="Overpass"/>
            </a:endParaRPr>
          </a:p>
        </p:txBody>
      </p:sp>
      <p:sp>
        <p:nvSpPr>
          <p:cNvPr id="2386" name="Google Shape;2386;p267"/>
          <p:cNvSpPr txBox="1"/>
          <p:nvPr/>
        </p:nvSpPr>
        <p:spPr>
          <a:xfrm>
            <a:off x="3988964" y="2048126"/>
            <a:ext cx="11622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Big Data</a:t>
            </a:r>
            <a:endParaRPr sz="1000">
              <a:solidFill>
                <a:srgbClr val="FFFFFF"/>
              </a:solidFill>
              <a:latin typeface="Overpass"/>
              <a:ea typeface="Overpass"/>
              <a:cs typeface="Overpass"/>
              <a:sym typeface="Overpass"/>
            </a:endParaRPr>
          </a:p>
        </p:txBody>
      </p:sp>
      <p:cxnSp>
        <p:nvCxnSpPr>
          <p:cNvPr id="2387" name="Google Shape;2387;p267"/>
          <p:cNvCxnSpPr/>
          <p:nvPr/>
        </p:nvCxnSpPr>
        <p:spPr>
          <a:xfrm flipH="1">
            <a:off x="3559342" y="3326844"/>
            <a:ext cx="642900" cy="308100"/>
          </a:xfrm>
          <a:prstGeom prst="straightConnector1">
            <a:avLst/>
          </a:prstGeom>
          <a:noFill/>
          <a:ln w="19050" cap="flat" cmpd="sng">
            <a:solidFill>
              <a:srgbClr val="FFFFFF"/>
            </a:solidFill>
            <a:prstDash val="solid"/>
            <a:round/>
            <a:headEnd type="none" w="med" len="med"/>
            <a:tailEnd type="oval" w="med" len="med"/>
          </a:ln>
        </p:spPr>
      </p:cxnSp>
      <p:cxnSp>
        <p:nvCxnSpPr>
          <p:cNvPr id="2388" name="Google Shape;2388;p267"/>
          <p:cNvCxnSpPr/>
          <p:nvPr/>
        </p:nvCxnSpPr>
        <p:spPr>
          <a:xfrm>
            <a:off x="4570049" y="2367196"/>
            <a:ext cx="0" cy="363900"/>
          </a:xfrm>
          <a:prstGeom prst="straightConnector1">
            <a:avLst/>
          </a:prstGeom>
          <a:noFill/>
          <a:ln w="19050" cap="flat" cmpd="sng">
            <a:solidFill>
              <a:srgbClr val="FFFFFF"/>
            </a:solidFill>
            <a:prstDash val="solid"/>
            <a:round/>
            <a:headEnd type="oval" w="med" len="med"/>
            <a:tailEnd type="none" w="med" len="med"/>
          </a:ln>
        </p:spPr>
      </p:cxnSp>
      <p:sp>
        <p:nvSpPr>
          <p:cNvPr id="2389" name="Google Shape;2389;p267"/>
          <p:cNvSpPr txBox="1"/>
          <p:nvPr/>
        </p:nvSpPr>
        <p:spPr>
          <a:xfrm>
            <a:off x="5617804" y="3239824"/>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DevOps</a:t>
            </a:r>
            <a:endParaRPr sz="1000">
              <a:solidFill>
                <a:srgbClr val="FFFFFF"/>
              </a:solidFill>
              <a:latin typeface="Overpass"/>
              <a:ea typeface="Overpass"/>
              <a:cs typeface="Overpass"/>
              <a:sym typeface="Overpass"/>
            </a:endParaRPr>
          </a:p>
        </p:txBody>
      </p:sp>
      <p:cxnSp>
        <p:nvCxnSpPr>
          <p:cNvPr id="2390" name="Google Shape;2390;p267"/>
          <p:cNvCxnSpPr>
            <a:stCxn id="2389" idx="1"/>
          </p:cNvCxnSpPr>
          <p:nvPr/>
        </p:nvCxnSpPr>
        <p:spPr>
          <a:xfrm rot="10800000">
            <a:off x="4941904" y="3309424"/>
            <a:ext cx="675900" cy="124200"/>
          </a:xfrm>
          <a:prstGeom prst="straightConnector1">
            <a:avLst/>
          </a:prstGeom>
          <a:noFill/>
          <a:ln w="19050" cap="flat" cmpd="sng">
            <a:solidFill>
              <a:srgbClr val="FFFFFF"/>
            </a:solidFill>
            <a:prstDash val="solid"/>
            <a:round/>
            <a:headEnd type="oval"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68"/>
          <p:cNvSpPr txBox="1"/>
          <p:nvPr/>
        </p:nvSpPr>
        <p:spPr>
          <a:xfrm>
            <a:off x="228600" y="669150"/>
            <a:ext cx="8686800" cy="5538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600">
                <a:latin typeface="Overpass Light"/>
                <a:ea typeface="Overpass Light"/>
                <a:cs typeface="Overpass Light"/>
                <a:sym typeface="Overpass Light"/>
              </a:rPr>
              <a:t>Red Hat Certified Operators</a:t>
            </a:r>
            <a:endParaRPr sz="2600">
              <a:latin typeface="Overpass Light"/>
              <a:ea typeface="Overpass Light"/>
              <a:cs typeface="Overpass Light"/>
              <a:sym typeface="Overpass Light"/>
            </a:endParaRPr>
          </a:p>
        </p:txBody>
      </p:sp>
      <p:sp>
        <p:nvSpPr>
          <p:cNvPr id="2396" name="Google Shape;2396;p268"/>
          <p:cNvSpPr txBox="1"/>
          <p:nvPr/>
        </p:nvSpPr>
        <p:spPr>
          <a:xfrm>
            <a:off x="447775" y="-20759"/>
            <a:ext cx="5148900" cy="816300"/>
          </a:xfrm>
          <a:prstGeom prst="rect">
            <a:avLst/>
          </a:prstGeom>
          <a:noFill/>
          <a:ln>
            <a:noFill/>
          </a:ln>
        </p:spPr>
        <p:txBody>
          <a:bodyPr spcFirstLastPara="1" wrap="square" lIns="438900" tIns="91425" rIns="91425" bIns="91425" anchor="ctr" anchorCtr="0">
            <a:noAutofit/>
          </a:bodyPr>
          <a:lstStyle/>
          <a:p>
            <a:pPr marL="0" lvl="0" indent="0" algn="l" rtl="0">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399" name="Google Shape;2399;p268"/>
          <p:cNvSpPr/>
          <p:nvPr/>
        </p:nvSpPr>
        <p:spPr>
          <a:xfrm>
            <a:off x="1797300" y="39693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STORAGE</a:t>
            </a:r>
            <a:endParaRPr sz="1300" b="1">
              <a:latin typeface="Overpass"/>
              <a:ea typeface="Overpass"/>
              <a:cs typeface="Overpass"/>
              <a:sym typeface="Overpass"/>
            </a:endParaRPr>
          </a:p>
        </p:txBody>
      </p:sp>
      <p:sp>
        <p:nvSpPr>
          <p:cNvPr id="2400" name="Google Shape;2400;p268"/>
          <p:cNvSpPr/>
          <p:nvPr/>
        </p:nvSpPr>
        <p:spPr>
          <a:xfrm>
            <a:off x="1797300" y="34359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SECURITY</a:t>
            </a:r>
            <a:endParaRPr sz="1300" b="1">
              <a:latin typeface="Overpass"/>
              <a:ea typeface="Overpass"/>
              <a:cs typeface="Overpass"/>
              <a:sym typeface="Overpass"/>
            </a:endParaRPr>
          </a:p>
        </p:txBody>
      </p:sp>
      <p:sp>
        <p:nvSpPr>
          <p:cNvPr id="2401" name="Google Shape;2401;p268"/>
          <p:cNvSpPr/>
          <p:nvPr/>
        </p:nvSpPr>
        <p:spPr>
          <a:xfrm>
            <a:off x="1797300" y="29025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DATABASE</a:t>
            </a:r>
            <a:endParaRPr sz="1300" b="1">
              <a:latin typeface="Overpass"/>
              <a:ea typeface="Overpass"/>
              <a:cs typeface="Overpass"/>
              <a:sym typeface="Overpass"/>
            </a:endParaRPr>
          </a:p>
        </p:txBody>
      </p:sp>
      <p:sp>
        <p:nvSpPr>
          <p:cNvPr id="2402" name="Google Shape;2402;p268"/>
          <p:cNvSpPr/>
          <p:nvPr/>
        </p:nvSpPr>
        <p:spPr>
          <a:xfrm>
            <a:off x="1797300" y="23691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DATA SERVICES</a:t>
            </a:r>
            <a:endParaRPr sz="1300" b="1">
              <a:latin typeface="Overpass"/>
              <a:ea typeface="Overpass"/>
              <a:cs typeface="Overpass"/>
              <a:sym typeface="Overpass"/>
            </a:endParaRPr>
          </a:p>
        </p:txBody>
      </p:sp>
      <p:sp>
        <p:nvSpPr>
          <p:cNvPr id="2403" name="Google Shape;2403;p268"/>
          <p:cNvSpPr/>
          <p:nvPr/>
        </p:nvSpPr>
        <p:spPr>
          <a:xfrm>
            <a:off x="1797300" y="18357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APM</a:t>
            </a:r>
            <a:endParaRPr sz="1300" b="1">
              <a:latin typeface="Overpass"/>
              <a:ea typeface="Overpass"/>
              <a:cs typeface="Overpass"/>
              <a:sym typeface="Overpass"/>
            </a:endParaRPr>
          </a:p>
        </p:txBody>
      </p:sp>
      <p:sp>
        <p:nvSpPr>
          <p:cNvPr id="2404" name="Google Shape;2404;p268"/>
          <p:cNvSpPr/>
          <p:nvPr/>
        </p:nvSpPr>
        <p:spPr>
          <a:xfrm>
            <a:off x="1797300" y="13023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DEVOPS</a:t>
            </a:r>
            <a:endParaRPr sz="1300" b="1">
              <a:latin typeface="Overpass"/>
              <a:ea typeface="Overpass"/>
              <a:cs typeface="Overpass"/>
              <a:sym typeface="Overpass"/>
            </a:endParaRPr>
          </a:p>
        </p:txBody>
      </p:sp>
      <p:pic>
        <p:nvPicPr>
          <p:cNvPr id="2405" name="Google Shape;2405;p268"/>
          <p:cNvPicPr preferRelativeResize="0"/>
          <p:nvPr/>
        </p:nvPicPr>
        <p:blipFill rotWithShape="1">
          <a:blip r:embed="rId3">
            <a:alphaModFix/>
          </a:blip>
          <a:srcRect t="23872" b="23867"/>
          <a:stretch/>
        </p:blipFill>
        <p:spPr>
          <a:xfrm>
            <a:off x="6488157" y="3995694"/>
            <a:ext cx="741800" cy="334869"/>
          </a:xfrm>
          <a:prstGeom prst="rect">
            <a:avLst/>
          </a:prstGeom>
          <a:noFill/>
          <a:ln>
            <a:noFill/>
          </a:ln>
        </p:spPr>
      </p:pic>
      <p:pic>
        <p:nvPicPr>
          <p:cNvPr id="2406" name="Google Shape;2406;p268"/>
          <p:cNvPicPr preferRelativeResize="0"/>
          <p:nvPr/>
        </p:nvPicPr>
        <p:blipFill>
          <a:blip r:embed="rId4">
            <a:alphaModFix/>
          </a:blip>
          <a:stretch>
            <a:fillRect/>
          </a:stretch>
        </p:blipFill>
        <p:spPr>
          <a:xfrm>
            <a:off x="5061943" y="2989917"/>
            <a:ext cx="968925" cy="262683"/>
          </a:xfrm>
          <a:prstGeom prst="rect">
            <a:avLst/>
          </a:prstGeom>
          <a:noFill/>
          <a:ln>
            <a:noFill/>
          </a:ln>
        </p:spPr>
      </p:pic>
      <p:pic>
        <p:nvPicPr>
          <p:cNvPr id="2407" name="Google Shape;2407;p268"/>
          <p:cNvPicPr preferRelativeResize="0"/>
          <p:nvPr/>
        </p:nvPicPr>
        <p:blipFill>
          <a:blip r:embed="rId5">
            <a:alphaModFix/>
          </a:blip>
          <a:stretch>
            <a:fillRect/>
          </a:stretch>
        </p:blipFill>
        <p:spPr>
          <a:xfrm>
            <a:off x="6292912" y="1371471"/>
            <a:ext cx="968925" cy="314292"/>
          </a:xfrm>
          <a:prstGeom prst="rect">
            <a:avLst/>
          </a:prstGeom>
          <a:noFill/>
          <a:ln>
            <a:noFill/>
          </a:ln>
        </p:spPr>
      </p:pic>
      <p:pic>
        <p:nvPicPr>
          <p:cNvPr id="2408" name="Google Shape;2408;p268"/>
          <p:cNvPicPr preferRelativeResize="0"/>
          <p:nvPr/>
        </p:nvPicPr>
        <p:blipFill>
          <a:blip r:embed="rId6">
            <a:alphaModFix/>
          </a:blip>
          <a:stretch>
            <a:fillRect/>
          </a:stretch>
        </p:blipFill>
        <p:spPr>
          <a:xfrm>
            <a:off x="5194248" y="1923127"/>
            <a:ext cx="994422" cy="262675"/>
          </a:xfrm>
          <a:prstGeom prst="rect">
            <a:avLst/>
          </a:prstGeom>
          <a:noFill/>
          <a:ln>
            <a:noFill/>
          </a:ln>
        </p:spPr>
      </p:pic>
      <p:pic>
        <p:nvPicPr>
          <p:cNvPr id="2409" name="Google Shape;2409;p268"/>
          <p:cNvPicPr preferRelativeResize="0"/>
          <p:nvPr/>
        </p:nvPicPr>
        <p:blipFill>
          <a:blip r:embed="rId7">
            <a:alphaModFix/>
          </a:blip>
          <a:stretch>
            <a:fillRect/>
          </a:stretch>
        </p:blipFill>
        <p:spPr>
          <a:xfrm>
            <a:off x="5759600" y="3523326"/>
            <a:ext cx="741808" cy="262675"/>
          </a:xfrm>
          <a:prstGeom prst="rect">
            <a:avLst/>
          </a:prstGeom>
          <a:noFill/>
          <a:ln>
            <a:noFill/>
          </a:ln>
        </p:spPr>
      </p:pic>
      <p:pic>
        <p:nvPicPr>
          <p:cNvPr id="2410" name="Google Shape;2410;p268"/>
          <p:cNvPicPr preferRelativeResize="0"/>
          <p:nvPr/>
        </p:nvPicPr>
        <p:blipFill>
          <a:blip r:embed="rId8">
            <a:alphaModFix/>
          </a:blip>
          <a:stretch>
            <a:fillRect/>
          </a:stretch>
        </p:blipFill>
        <p:spPr>
          <a:xfrm>
            <a:off x="4573013" y="3517569"/>
            <a:ext cx="968926" cy="274192"/>
          </a:xfrm>
          <a:prstGeom prst="rect">
            <a:avLst/>
          </a:prstGeom>
          <a:noFill/>
          <a:ln>
            <a:noFill/>
          </a:ln>
        </p:spPr>
      </p:pic>
      <p:pic>
        <p:nvPicPr>
          <p:cNvPr id="2411" name="Google Shape;2411;p268"/>
          <p:cNvPicPr preferRelativeResize="0"/>
          <p:nvPr/>
        </p:nvPicPr>
        <p:blipFill>
          <a:blip r:embed="rId9">
            <a:alphaModFix/>
          </a:blip>
          <a:stretch>
            <a:fillRect/>
          </a:stretch>
        </p:blipFill>
        <p:spPr>
          <a:xfrm>
            <a:off x="3564797" y="3542163"/>
            <a:ext cx="865390" cy="225000"/>
          </a:xfrm>
          <a:prstGeom prst="rect">
            <a:avLst/>
          </a:prstGeom>
          <a:noFill/>
          <a:ln>
            <a:noFill/>
          </a:ln>
        </p:spPr>
      </p:pic>
      <p:pic>
        <p:nvPicPr>
          <p:cNvPr id="2412" name="Google Shape;2412;p268"/>
          <p:cNvPicPr preferRelativeResize="0"/>
          <p:nvPr/>
        </p:nvPicPr>
        <p:blipFill>
          <a:blip r:embed="rId10">
            <a:alphaModFix/>
          </a:blip>
          <a:stretch>
            <a:fillRect/>
          </a:stretch>
        </p:blipFill>
        <p:spPr>
          <a:xfrm>
            <a:off x="6303298" y="1927634"/>
            <a:ext cx="889526" cy="253654"/>
          </a:xfrm>
          <a:prstGeom prst="rect">
            <a:avLst/>
          </a:prstGeom>
          <a:noFill/>
          <a:ln>
            <a:noFill/>
          </a:ln>
        </p:spPr>
      </p:pic>
      <p:grpSp>
        <p:nvGrpSpPr>
          <p:cNvPr id="2413" name="Google Shape;2413;p268"/>
          <p:cNvGrpSpPr/>
          <p:nvPr/>
        </p:nvGrpSpPr>
        <p:grpSpPr>
          <a:xfrm>
            <a:off x="4238379" y="2501718"/>
            <a:ext cx="1165014" cy="172279"/>
            <a:chOff x="533121" y="4033050"/>
            <a:chExt cx="2268329" cy="393600"/>
          </a:xfrm>
        </p:grpSpPr>
        <p:pic>
          <p:nvPicPr>
            <p:cNvPr id="2414" name="Google Shape;2414;p268"/>
            <p:cNvPicPr preferRelativeResize="0"/>
            <p:nvPr/>
          </p:nvPicPr>
          <p:blipFill rotWithShape="1">
            <a:blip r:embed="rId11">
              <a:alphaModFix/>
            </a:blip>
            <a:srcRect r="80586"/>
            <a:stretch/>
          </p:blipFill>
          <p:spPr>
            <a:xfrm>
              <a:off x="533121" y="4033050"/>
              <a:ext cx="437950" cy="393600"/>
            </a:xfrm>
            <a:prstGeom prst="rect">
              <a:avLst/>
            </a:prstGeom>
            <a:noFill/>
            <a:ln>
              <a:noFill/>
            </a:ln>
          </p:spPr>
        </p:pic>
        <p:pic>
          <p:nvPicPr>
            <p:cNvPr id="2415" name="Google Shape;2415;p268"/>
            <p:cNvPicPr preferRelativeResize="0"/>
            <p:nvPr/>
          </p:nvPicPr>
          <p:blipFill rotWithShape="1">
            <a:blip r:embed="rId11">
              <a:alphaModFix/>
            </a:blip>
            <a:srcRect l="19417" r="-559" b="29343"/>
            <a:stretch/>
          </p:blipFill>
          <p:spPr>
            <a:xfrm>
              <a:off x="971075" y="4109250"/>
              <a:ext cx="1830375" cy="278100"/>
            </a:xfrm>
            <a:prstGeom prst="rect">
              <a:avLst/>
            </a:prstGeom>
            <a:noFill/>
            <a:ln>
              <a:noFill/>
            </a:ln>
          </p:spPr>
        </p:pic>
      </p:grpSp>
      <p:pic>
        <p:nvPicPr>
          <p:cNvPr id="2416" name="Google Shape;2416;p268"/>
          <p:cNvPicPr preferRelativeResize="0"/>
          <p:nvPr/>
        </p:nvPicPr>
        <p:blipFill rotWithShape="1">
          <a:blip r:embed="rId12">
            <a:alphaModFix/>
          </a:blip>
          <a:srcRect t="28450" b="28450"/>
          <a:stretch/>
        </p:blipFill>
        <p:spPr>
          <a:xfrm>
            <a:off x="5521429" y="2475358"/>
            <a:ext cx="994425" cy="225017"/>
          </a:xfrm>
          <a:prstGeom prst="rect">
            <a:avLst/>
          </a:prstGeom>
          <a:noFill/>
          <a:ln>
            <a:noFill/>
          </a:ln>
        </p:spPr>
      </p:pic>
      <p:pic>
        <p:nvPicPr>
          <p:cNvPr id="2417" name="Google Shape;2417;p268"/>
          <p:cNvPicPr preferRelativeResize="0"/>
          <p:nvPr/>
        </p:nvPicPr>
        <p:blipFill rotWithShape="1">
          <a:blip r:embed="rId13">
            <a:alphaModFix/>
          </a:blip>
          <a:srcRect t="21052" b="33546"/>
          <a:stretch/>
        </p:blipFill>
        <p:spPr>
          <a:xfrm>
            <a:off x="2892373" y="1917366"/>
            <a:ext cx="1073670" cy="274199"/>
          </a:xfrm>
          <a:prstGeom prst="rect">
            <a:avLst/>
          </a:prstGeom>
          <a:noFill/>
          <a:ln>
            <a:noFill/>
          </a:ln>
        </p:spPr>
      </p:pic>
      <p:pic>
        <p:nvPicPr>
          <p:cNvPr id="2418" name="Google Shape;2418;p268"/>
          <p:cNvPicPr preferRelativeResize="0"/>
          <p:nvPr/>
        </p:nvPicPr>
        <p:blipFill>
          <a:blip r:embed="rId14">
            <a:alphaModFix/>
          </a:blip>
          <a:stretch>
            <a:fillRect/>
          </a:stretch>
        </p:blipFill>
        <p:spPr>
          <a:xfrm>
            <a:off x="2756361" y="3520951"/>
            <a:ext cx="741800" cy="267412"/>
          </a:xfrm>
          <a:prstGeom prst="rect">
            <a:avLst/>
          </a:prstGeom>
          <a:noFill/>
          <a:ln>
            <a:noFill/>
          </a:ln>
        </p:spPr>
      </p:pic>
      <p:pic>
        <p:nvPicPr>
          <p:cNvPr id="2419" name="Google Shape;2419;p268"/>
          <p:cNvPicPr preferRelativeResize="0"/>
          <p:nvPr/>
        </p:nvPicPr>
        <p:blipFill rotWithShape="1">
          <a:blip r:embed="rId15">
            <a:alphaModFix/>
          </a:blip>
          <a:srcRect l="8137" t="29518" r="8145" b="29518"/>
          <a:stretch/>
        </p:blipFill>
        <p:spPr>
          <a:xfrm>
            <a:off x="4066673" y="1988101"/>
            <a:ext cx="994425" cy="155438"/>
          </a:xfrm>
          <a:prstGeom prst="rect">
            <a:avLst/>
          </a:prstGeom>
          <a:noFill/>
          <a:ln>
            <a:noFill/>
          </a:ln>
        </p:spPr>
      </p:pic>
      <p:pic>
        <p:nvPicPr>
          <p:cNvPr id="2420" name="Google Shape;2420;p268"/>
          <p:cNvPicPr preferRelativeResize="0"/>
          <p:nvPr/>
        </p:nvPicPr>
        <p:blipFill>
          <a:blip r:embed="rId16">
            <a:alphaModFix/>
          </a:blip>
          <a:stretch>
            <a:fillRect/>
          </a:stretch>
        </p:blipFill>
        <p:spPr>
          <a:xfrm>
            <a:off x="6097124" y="2994435"/>
            <a:ext cx="377502" cy="253675"/>
          </a:xfrm>
          <a:prstGeom prst="rect">
            <a:avLst/>
          </a:prstGeom>
          <a:noFill/>
          <a:ln>
            <a:noFill/>
          </a:ln>
        </p:spPr>
      </p:pic>
      <p:pic>
        <p:nvPicPr>
          <p:cNvPr id="2421" name="Google Shape;2421;p268"/>
          <p:cNvPicPr preferRelativeResize="0"/>
          <p:nvPr/>
        </p:nvPicPr>
        <p:blipFill>
          <a:blip r:embed="rId17">
            <a:alphaModFix/>
          </a:blip>
          <a:stretch>
            <a:fillRect/>
          </a:stretch>
        </p:blipFill>
        <p:spPr>
          <a:xfrm>
            <a:off x="6603175" y="3542163"/>
            <a:ext cx="606285" cy="225000"/>
          </a:xfrm>
          <a:prstGeom prst="rect">
            <a:avLst/>
          </a:prstGeom>
          <a:noFill/>
          <a:ln>
            <a:noFill/>
          </a:ln>
        </p:spPr>
      </p:pic>
      <p:pic>
        <p:nvPicPr>
          <p:cNvPr id="2422" name="Google Shape;2422;p268"/>
          <p:cNvPicPr preferRelativeResize="0"/>
          <p:nvPr/>
        </p:nvPicPr>
        <p:blipFill rotWithShape="1">
          <a:blip r:embed="rId18">
            <a:alphaModFix/>
          </a:blip>
          <a:srcRect l="7249" t="16796" r="7258" b="16789"/>
          <a:stretch/>
        </p:blipFill>
        <p:spPr>
          <a:xfrm>
            <a:off x="3962018" y="2984171"/>
            <a:ext cx="968924" cy="274191"/>
          </a:xfrm>
          <a:prstGeom prst="rect">
            <a:avLst/>
          </a:prstGeom>
          <a:noFill/>
          <a:ln>
            <a:noFill/>
          </a:ln>
        </p:spPr>
      </p:pic>
      <p:pic>
        <p:nvPicPr>
          <p:cNvPr id="2423" name="Google Shape;2423;p268"/>
          <p:cNvPicPr preferRelativeResize="0"/>
          <p:nvPr/>
        </p:nvPicPr>
        <p:blipFill rotWithShape="1">
          <a:blip r:embed="rId19">
            <a:alphaModFix/>
          </a:blip>
          <a:srcRect l="15611" t="28197" r="15617" b="28201"/>
          <a:stretch/>
        </p:blipFill>
        <p:spPr>
          <a:xfrm>
            <a:off x="6633881" y="2395664"/>
            <a:ext cx="606275" cy="384374"/>
          </a:xfrm>
          <a:prstGeom prst="rect">
            <a:avLst/>
          </a:prstGeom>
          <a:noFill/>
          <a:ln>
            <a:noFill/>
          </a:ln>
        </p:spPr>
      </p:pic>
      <p:pic>
        <p:nvPicPr>
          <p:cNvPr id="2424" name="Google Shape;2424;p268"/>
          <p:cNvPicPr preferRelativeResize="0"/>
          <p:nvPr/>
        </p:nvPicPr>
        <p:blipFill>
          <a:blip r:embed="rId20">
            <a:alphaModFix/>
          </a:blip>
          <a:stretch>
            <a:fillRect/>
          </a:stretch>
        </p:blipFill>
        <p:spPr>
          <a:xfrm>
            <a:off x="6582771" y="3000801"/>
            <a:ext cx="674166" cy="240900"/>
          </a:xfrm>
          <a:prstGeom prst="rect">
            <a:avLst/>
          </a:prstGeom>
          <a:noFill/>
          <a:ln>
            <a:noFill/>
          </a:ln>
        </p:spPr>
      </p:pic>
      <p:grpSp>
        <p:nvGrpSpPr>
          <p:cNvPr id="2425" name="Google Shape;2425;p268"/>
          <p:cNvGrpSpPr/>
          <p:nvPr/>
        </p:nvGrpSpPr>
        <p:grpSpPr>
          <a:xfrm>
            <a:off x="5306114" y="4082589"/>
            <a:ext cx="1090501" cy="210948"/>
            <a:chOff x="1432800" y="3307175"/>
            <a:chExt cx="1462975" cy="310400"/>
          </a:xfrm>
        </p:grpSpPr>
        <p:pic>
          <p:nvPicPr>
            <p:cNvPr id="2426" name="Google Shape;2426;p268"/>
            <p:cNvPicPr preferRelativeResize="0"/>
            <p:nvPr/>
          </p:nvPicPr>
          <p:blipFill rotWithShape="1">
            <a:blip r:embed="rId21">
              <a:alphaModFix/>
            </a:blip>
            <a:srcRect r="75351"/>
            <a:stretch/>
          </p:blipFill>
          <p:spPr>
            <a:xfrm>
              <a:off x="1432800" y="3307175"/>
              <a:ext cx="360601" cy="310400"/>
            </a:xfrm>
            <a:prstGeom prst="rect">
              <a:avLst/>
            </a:prstGeom>
            <a:noFill/>
            <a:ln>
              <a:noFill/>
            </a:ln>
          </p:spPr>
        </p:pic>
        <p:pic>
          <p:nvPicPr>
            <p:cNvPr id="2427" name="Google Shape;2427;p268"/>
            <p:cNvPicPr preferRelativeResize="0"/>
            <p:nvPr/>
          </p:nvPicPr>
          <p:blipFill rotWithShape="1">
            <a:blip r:embed="rId22">
              <a:alphaModFix/>
            </a:blip>
            <a:srcRect l="23318"/>
            <a:stretch/>
          </p:blipFill>
          <p:spPr>
            <a:xfrm>
              <a:off x="1773950" y="3307175"/>
              <a:ext cx="1121825" cy="310400"/>
            </a:xfrm>
            <a:prstGeom prst="rect">
              <a:avLst/>
            </a:prstGeom>
            <a:noFill/>
            <a:ln>
              <a:noFill/>
            </a:ln>
          </p:spPr>
        </p:pic>
      </p:grpSp>
      <p:pic>
        <p:nvPicPr>
          <p:cNvPr id="2428" name="Google Shape;2428;p268"/>
          <p:cNvPicPr preferRelativeResize="0"/>
          <p:nvPr/>
        </p:nvPicPr>
        <p:blipFill>
          <a:blip r:embed="rId23">
            <a:alphaModFix/>
          </a:blip>
          <a:stretch>
            <a:fillRect/>
          </a:stretch>
        </p:blipFill>
        <p:spPr>
          <a:xfrm>
            <a:off x="2840938" y="3009407"/>
            <a:ext cx="968924" cy="22373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909E144-C92C-4ECB-937B-C56EA0C7C1AC}"/>
              </a:ext>
            </a:extLst>
          </p:cNvPr>
          <p:cNvSpPr>
            <a:spLocks noGrp="1"/>
          </p:cNvSpPr>
          <p:nvPr>
            <p:ph type="subTitle" idx="2"/>
          </p:nvPr>
        </p:nvSpPr>
        <p:spPr/>
        <p:txBody>
          <a:bodyPr/>
          <a:lstStyle/>
          <a:p>
            <a:endParaRPr lang="en-US" dirty="0"/>
          </a:p>
        </p:txBody>
      </p:sp>
      <p:pic>
        <p:nvPicPr>
          <p:cNvPr id="6" name="Picture 5">
            <a:extLst>
              <a:ext uri="{FF2B5EF4-FFF2-40B4-BE49-F238E27FC236}">
                <a16:creationId xmlns:a16="http://schemas.microsoft.com/office/drawing/2014/main" id="{9BD97AC3-3AF5-427C-A8CD-DD28DCDA6E68}"/>
              </a:ext>
            </a:extLst>
          </p:cNvPr>
          <p:cNvPicPr>
            <a:picLocks noChangeAspect="1"/>
          </p:cNvPicPr>
          <p:nvPr/>
        </p:nvPicPr>
        <p:blipFill>
          <a:blip r:embed="rId3"/>
          <a:stretch>
            <a:fillRect/>
          </a:stretch>
        </p:blipFill>
        <p:spPr>
          <a:xfrm>
            <a:off x="1785937" y="541645"/>
            <a:ext cx="5572125" cy="3971925"/>
          </a:xfrm>
          <a:prstGeom prst="rect">
            <a:avLst/>
          </a:prstGeom>
        </p:spPr>
      </p:pic>
    </p:spTree>
    <p:extLst>
      <p:ext uri="{BB962C8B-B14F-4D97-AF65-F5344CB8AC3E}">
        <p14:creationId xmlns:p14="http://schemas.microsoft.com/office/powerpoint/2010/main" val="408592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39"/>
          <p:cNvSpPr txBox="1"/>
          <p:nvPr/>
        </p:nvSpPr>
        <p:spPr>
          <a:xfrm>
            <a:off x="7083025" y="4693450"/>
            <a:ext cx="61722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39" name="Google Shape;739;p139"/>
          <p:cNvPicPr preferRelativeResize="0"/>
          <p:nvPr/>
        </p:nvPicPr>
        <p:blipFill rotWithShape="1">
          <a:blip r:embed="rId3">
            <a:alphaModFix/>
          </a:blip>
          <a:srcRect l="7791" t="21190" r="7791" b="21196"/>
          <a:stretch/>
        </p:blipFill>
        <p:spPr>
          <a:xfrm>
            <a:off x="5462200" y="1029750"/>
            <a:ext cx="2113001" cy="525350"/>
          </a:xfrm>
          <a:prstGeom prst="rect">
            <a:avLst/>
          </a:prstGeom>
          <a:noFill/>
          <a:ln>
            <a:noFill/>
          </a:ln>
        </p:spPr>
      </p:pic>
      <p:pic>
        <p:nvPicPr>
          <p:cNvPr id="740" name="Google Shape;740;p139"/>
          <p:cNvPicPr preferRelativeResize="0"/>
          <p:nvPr/>
        </p:nvPicPr>
        <p:blipFill>
          <a:blip r:embed="rId4">
            <a:alphaModFix/>
          </a:blip>
          <a:stretch>
            <a:fillRect/>
          </a:stretch>
        </p:blipFill>
        <p:spPr>
          <a:xfrm>
            <a:off x="5599080" y="2282462"/>
            <a:ext cx="1672439" cy="720000"/>
          </a:xfrm>
          <a:prstGeom prst="rect">
            <a:avLst/>
          </a:prstGeom>
          <a:noFill/>
          <a:ln>
            <a:noFill/>
          </a:ln>
        </p:spPr>
      </p:pic>
      <p:pic>
        <p:nvPicPr>
          <p:cNvPr id="741" name="Google Shape;741;p139"/>
          <p:cNvPicPr preferRelativeResize="0"/>
          <p:nvPr/>
        </p:nvPicPr>
        <p:blipFill rotWithShape="1">
          <a:blip r:embed="rId5">
            <a:alphaModFix/>
          </a:blip>
          <a:srcRect r="70608"/>
          <a:stretch/>
        </p:blipFill>
        <p:spPr>
          <a:xfrm>
            <a:off x="5559431" y="3893396"/>
            <a:ext cx="434266" cy="380635"/>
          </a:xfrm>
          <a:prstGeom prst="rect">
            <a:avLst/>
          </a:prstGeom>
          <a:noFill/>
          <a:ln>
            <a:noFill/>
          </a:ln>
        </p:spPr>
      </p:pic>
      <p:pic>
        <p:nvPicPr>
          <p:cNvPr id="742" name="Google Shape;742;p139"/>
          <p:cNvPicPr preferRelativeResize="0"/>
          <p:nvPr/>
        </p:nvPicPr>
        <p:blipFill rotWithShape="1">
          <a:blip r:embed="rId5">
            <a:alphaModFix/>
          </a:blip>
          <a:srcRect r="70608"/>
          <a:stretch/>
        </p:blipFill>
        <p:spPr>
          <a:xfrm>
            <a:off x="6301570" y="4173158"/>
            <a:ext cx="434266" cy="380635"/>
          </a:xfrm>
          <a:prstGeom prst="rect">
            <a:avLst/>
          </a:prstGeom>
          <a:noFill/>
          <a:ln>
            <a:noFill/>
          </a:ln>
        </p:spPr>
      </p:pic>
      <p:pic>
        <p:nvPicPr>
          <p:cNvPr id="743" name="Google Shape;743;p139"/>
          <p:cNvPicPr preferRelativeResize="0"/>
          <p:nvPr/>
        </p:nvPicPr>
        <p:blipFill rotWithShape="1">
          <a:blip r:embed="rId5">
            <a:alphaModFix/>
          </a:blip>
          <a:srcRect r="70608"/>
          <a:stretch/>
        </p:blipFill>
        <p:spPr>
          <a:xfrm>
            <a:off x="7126924" y="3848153"/>
            <a:ext cx="434266" cy="380635"/>
          </a:xfrm>
          <a:prstGeom prst="rect">
            <a:avLst/>
          </a:prstGeom>
          <a:noFill/>
          <a:ln>
            <a:noFill/>
          </a:ln>
        </p:spPr>
      </p:pic>
      <p:cxnSp>
        <p:nvCxnSpPr>
          <p:cNvPr id="744" name="Google Shape;744;p139"/>
          <p:cNvCxnSpPr/>
          <p:nvPr/>
        </p:nvCxnSpPr>
        <p:spPr>
          <a:xfrm>
            <a:off x="6518700" y="3084250"/>
            <a:ext cx="616200" cy="725700"/>
          </a:xfrm>
          <a:prstGeom prst="straightConnector1">
            <a:avLst/>
          </a:prstGeom>
          <a:noFill/>
          <a:ln w="19050" cap="flat" cmpd="sng">
            <a:solidFill>
              <a:schemeClr val="dk2"/>
            </a:solidFill>
            <a:prstDash val="solid"/>
            <a:round/>
            <a:headEnd type="none" w="med" len="med"/>
            <a:tailEnd type="triangle" w="med" len="med"/>
          </a:ln>
        </p:spPr>
      </p:cxnSp>
      <p:cxnSp>
        <p:nvCxnSpPr>
          <p:cNvPr id="745" name="Google Shape;745;p139"/>
          <p:cNvCxnSpPr/>
          <p:nvPr/>
        </p:nvCxnSpPr>
        <p:spPr>
          <a:xfrm flipH="1">
            <a:off x="5930100" y="3084250"/>
            <a:ext cx="588600" cy="698100"/>
          </a:xfrm>
          <a:prstGeom prst="straightConnector1">
            <a:avLst/>
          </a:prstGeom>
          <a:noFill/>
          <a:ln w="19050" cap="flat" cmpd="sng">
            <a:solidFill>
              <a:schemeClr val="dk2"/>
            </a:solidFill>
            <a:prstDash val="solid"/>
            <a:round/>
            <a:headEnd type="none" w="med" len="med"/>
            <a:tailEnd type="triangle" w="med" len="med"/>
          </a:ln>
        </p:spPr>
      </p:cxnSp>
      <p:cxnSp>
        <p:nvCxnSpPr>
          <p:cNvPr id="746" name="Google Shape;746;p139"/>
          <p:cNvCxnSpPr/>
          <p:nvPr/>
        </p:nvCxnSpPr>
        <p:spPr>
          <a:xfrm>
            <a:off x="6518700" y="3084250"/>
            <a:ext cx="4800" cy="883200"/>
          </a:xfrm>
          <a:prstGeom prst="straightConnector1">
            <a:avLst/>
          </a:prstGeom>
          <a:noFill/>
          <a:ln w="19050" cap="flat" cmpd="sng">
            <a:solidFill>
              <a:schemeClr val="dk2"/>
            </a:solidFill>
            <a:prstDash val="solid"/>
            <a:round/>
            <a:headEnd type="none" w="med" len="med"/>
            <a:tailEnd type="triangle" w="med" len="med"/>
          </a:ln>
        </p:spPr>
      </p:cxnSp>
      <p:cxnSp>
        <p:nvCxnSpPr>
          <p:cNvPr id="747" name="Google Shape;747;p139"/>
          <p:cNvCxnSpPr>
            <a:stCxn id="739" idx="2"/>
          </p:cNvCxnSpPr>
          <p:nvPr/>
        </p:nvCxnSpPr>
        <p:spPr>
          <a:xfrm>
            <a:off x="6518700" y="1555100"/>
            <a:ext cx="4800" cy="735900"/>
          </a:xfrm>
          <a:prstGeom prst="straightConnector1">
            <a:avLst/>
          </a:prstGeom>
          <a:noFill/>
          <a:ln w="19050" cap="flat" cmpd="sng">
            <a:solidFill>
              <a:schemeClr val="dk2"/>
            </a:solidFill>
            <a:prstDash val="solid"/>
            <a:round/>
            <a:headEnd type="none" w="med" len="med"/>
            <a:tailEnd type="triangle" w="med" len="med"/>
          </a:ln>
        </p:spPr>
      </p:cxnSp>
      <p:sp>
        <p:nvSpPr>
          <p:cNvPr id="748" name="Google Shape;748;p139"/>
          <p:cNvSpPr txBox="1"/>
          <p:nvPr/>
        </p:nvSpPr>
        <p:spPr>
          <a:xfrm>
            <a:off x="6702025" y="1609775"/>
            <a:ext cx="1672500"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a:ea typeface="Overpass"/>
                <a:cs typeface="Overpass"/>
                <a:sym typeface="Overpass"/>
              </a:rPr>
              <a:t>Embed unique operational knowledge</a:t>
            </a:r>
            <a:endParaRPr sz="1100">
              <a:latin typeface="Overpass"/>
              <a:ea typeface="Overpass"/>
              <a:cs typeface="Overpass"/>
              <a:sym typeface="Overpass"/>
            </a:endParaRPr>
          </a:p>
        </p:txBody>
      </p:sp>
      <p:sp>
        <p:nvSpPr>
          <p:cNvPr id="749" name="Google Shape;749;p139"/>
          <p:cNvSpPr txBox="1"/>
          <p:nvPr/>
        </p:nvSpPr>
        <p:spPr>
          <a:xfrm>
            <a:off x="6896650" y="3002474"/>
            <a:ext cx="1672500" cy="7273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verpass"/>
                <a:ea typeface="Overpass"/>
                <a:cs typeface="Overpass"/>
                <a:sym typeface="Overpass"/>
              </a:rPr>
              <a:t>Package and install</a:t>
            </a:r>
            <a:endParaRPr sz="1100" dirty="0">
              <a:latin typeface="Overpass"/>
              <a:ea typeface="Overpass"/>
              <a:cs typeface="Overpass"/>
              <a:sym typeface="Overpass"/>
            </a:endParaRPr>
          </a:p>
          <a:p>
            <a:pPr marL="0" lvl="0" indent="0" algn="l" rtl="0">
              <a:spcBef>
                <a:spcPts val="0"/>
              </a:spcBef>
              <a:spcAft>
                <a:spcPts val="0"/>
              </a:spcAft>
              <a:buNone/>
            </a:pPr>
            <a:r>
              <a:rPr lang="en" sz="1100" dirty="0">
                <a:latin typeface="Overpass"/>
                <a:ea typeface="Overpass"/>
                <a:cs typeface="Overpass"/>
                <a:sym typeface="Overpass"/>
              </a:rPr>
              <a:t>on O</a:t>
            </a:r>
            <a:r>
              <a:rPr lang="en-US" sz="1100" dirty="0" err="1">
                <a:latin typeface="Overpass"/>
                <a:ea typeface="Overpass"/>
                <a:cs typeface="Overpass"/>
                <a:sym typeface="Overpass"/>
              </a:rPr>
              <a:t>penshift</a:t>
            </a:r>
            <a:r>
              <a:rPr lang="en-US" sz="1100" dirty="0">
                <a:latin typeface="Overpass"/>
                <a:ea typeface="Overpass"/>
                <a:cs typeface="Overpass"/>
                <a:sym typeface="Overpass"/>
              </a:rPr>
              <a:t> </a:t>
            </a:r>
            <a:r>
              <a:rPr lang="en" sz="1100" dirty="0">
                <a:latin typeface="Overpass"/>
                <a:ea typeface="Overpass"/>
                <a:cs typeface="Overpass"/>
                <a:sym typeface="Overpass"/>
              </a:rPr>
              <a:t>C</a:t>
            </a:r>
            <a:r>
              <a:rPr lang="en-US" sz="1100" dirty="0" err="1">
                <a:latin typeface="Overpass"/>
                <a:ea typeface="Overpass"/>
                <a:cs typeface="Overpass"/>
                <a:sym typeface="Overpass"/>
              </a:rPr>
              <a:t>ontainer</a:t>
            </a:r>
            <a:r>
              <a:rPr lang="en-US" sz="1100" dirty="0">
                <a:latin typeface="Overpass"/>
                <a:ea typeface="Overpass"/>
                <a:cs typeface="Overpass"/>
                <a:sym typeface="Overpass"/>
              </a:rPr>
              <a:t> </a:t>
            </a:r>
            <a:r>
              <a:rPr lang="en" sz="1100" dirty="0">
                <a:latin typeface="Overpass"/>
                <a:ea typeface="Overpass"/>
                <a:cs typeface="Overpass"/>
                <a:sym typeface="Overpass"/>
              </a:rPr>
              <a:t>P</a:t>
            </a:r>
            <a:r>
              <a:rPr lang="en-US" sz="1100" dirty="0" err="1">
                <a:latin typeface="Overpass"/>
                <a:ea typeface="Overpass"/>
                <a:cs typeface="Overpass"/>
                <a:sym typeface="Overpass"/>
              </a:rPr>
              <a:t>latform</a:t>
            </a:r>
            <a:r>
              <a:rPr lang="en" sz="1100" dirty="0">
                <a:latin typeface="Overpass"/>
                <a:ea typeface="Overpass"/>
                <a:cs typeface="Overpass"/>
                <a:sym typeface="Overpass"/>
              </a:rPr>
              <a:t> clusters</a:t>
            </a:r>
            <a:endParaRPr sz="1100" dirty="0">
              <a:latin typeface="Overpass"/>
              <a:ea typeface="Overpass"/>
              <a:cs typeface="Overpass"/>
              <a:sym typeface="Overpass"/>
            </a:endParaRPr>
          </a:p>
        </p:txBody>
      </p:sp>
      <p:sp>
        <p:nvSpPr>
          <p:cNvPr id="751" name="Google Shape;751;p139"/>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SDK</a:t>
            </a:r>
            <a:endParaRPr dirty="0">
              <a:solidFill>
                <a:srgbClr val="FF0000"/>
              </a:solidFill>
              <a:latin typeface="Overpass"/>
              <a:ea typeface="Overpass"/>
              <a:cs typeface="Overpass"/>
              <a:sym typeface="Overpass"/>
            </a:endParaRPr>
          </a:p>
        </p:txBody>
      </p:sp>
      <p:sp>
        <p:nvSpPr>
          <p:cNvPr id="755" name="Google Shape;755;p139"/>
          <p:cNvSpPr txBox="1">
            <a:spLocks noGrp="1"/>
          </p:cNvSpPr>
          <p:nvPr>
            <p:ph type="body" idx="1"/>
          </p:nvPr>
        </p:nvSpPr>
        <p:spPr>
          <a:xfrm>
            <a:off x="683425" y="1000500"/>
            <a:ext cx="3657000" cy="3386062"/>
          </a:xfrm>
          <a:prstGeom prst="rect">
            <a:avLst/>
          </a:prstGeom>
        </p:spPr>
        <p:txBody>
          <a:bodyPr spcFirstLastPara="1" wrap="square" lIns="91425" tIns="91425" rIns="91425" bIns="91425" anchor="t" anchorCtr="0">
            <a:noAutofit/>
          </a:bodyPr>
          <a:lstStyle/>
          <a:p>
            <a:pPr marL="0" lvl="0" indent="0">
              <a:lnSpc>
                <a:spcPct val="100000"/>
              </a:lnSpc>
              <a:buNone/>
            </a:pPr>
            <a:r>
              <a:rPr lang="en-US" dirty="0"/>
              <a:t>SDK for building Kubernetes applications. Provides high level APIs, useful abstractions, and project scaffolding. </a:t>
            </a:r>
          </a:p>
          <a:p>
            <a:pPr marL="0" lvl="0" indent="0">
              <a:lnSpc>
                <a:spcPct val="100000"/>
              </a:lnSpc>
              <a:buNone/>
            </a:pPr>
            <a:endParaRPr lang="en" sz="1400" dirty="0">
              <a:solidFill>
                <a:srgbClr val="000000"/>
              </a:solidFill>
              <a:latin typeface="Overpass"/>
              <a:ea typeface="Overpass"/>
              <a:cs typeface="Overpass"/>
              <a:sym typeface="Overpass"/>
            </a:endParaRPr>
          </a:p>
          <a:p>
            <a:pPr marL="0" lvl="0" indent="0" algn="l" rtl="0">
              <a:lnSpc>
                <a:spcPct val="100000"/>
              </a:lnSpc>
              <a:spcBef>
                <a:spcPts val="600"/>
              </a:spcBef>
              <a:spcAft>
                <a:spcPts val="0"/>
              </a:spcAft>
              <a:buNone/>
            </a:pPr>
            <a:r>
              <a:rPr lang="en" sz="1400" dirty="0">
                <a:solidFill>
                  <a:srgbClr val="000000"/>
                </a:solidFill>
                <a:latin typeface="Overpass"/>
                <a:ea typeface="Overpass"/>
                <a:cs typeface="Overpass"/>
                <a:sym typeface="Overpass"/>
              </a:rPr>
              <a:t>Tools to get started quickly embedding application business logic into an Operator.</a:t>
            </a:r>
            <a:endParaRPr sz="1400" dirty="0">
              <a:solidFill>
                <a:srgbClr val="000000"/>
              </a:solidFill>
              <a:latin typeface="Overpass"/>
              <a:ea typeface="Overpass"/>
              <a:cs typeface="Overpass"/>
              <a:sym typeface="Overpass"/>
            </a:endParaRPr>
          </a:p>
          <a:p>
            <a:pPr marL="457200" lvl="0" indent="-317500" algn="l" rtl="0">
              <a:lnSpc>
                <a:spcPct val="100000"/>
              </a:lnSpc>
              <a:spcBef>
                <a:spcPts val="60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Saves you from doing the dirty work to set up scaffolding</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Help run end to end tests of your logic on a local or remote cluster</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Used by Couchbase, MongoDB, Redis and more</a:t>
            </a:r>
            <a:endParaRPr sz="1400" dirty="0">
              <a:solidFill>
                <a:srgbClr val="000000"/>
              </a:solidFill>
              <a:latin typeface="Overpass"/>
              <a:ea typeface="Overpass"/>
              <a:cs typeface="Overpass"/>
              <a:sym typeface="Overpas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42"/>
          <p:cNvSpPr txBox="1">
            <a:spLocks noGrp="1"/>
          </p:cNvSpPr>
          <p:nvPr>
            <p:ph type="body" idx="1"/>
          </p:nvPr>
        </p:nvSpPr>
        <p:spPr>
          <a:xfrm>
            <a:off x="683425" y="1000500"/>
            <a:ext cx="3657000" cy="3179400"/>
          </a:xfrm>
          <a:prstGeom prst="rect">
            <a:avLst/>
          </a:prstGeom>
        </p:spPr>
        <p:txBody>
          <a:bodyPr spcFirstLastPara="1" wrap="square" lIns="91425" tIns="91425" rIns="91425" bIns="91425" anchor="t" anchorCtr="0">
            <a:noAutofit/>
          </a:bodyPr>
          <a:lstStyle/>
          <a:p>
            <a:pPr marL="0" lvl="0" indent="0">
              <a:lnSpc>
                <a:spcPct val="100000"/>
              </a:lnSpc>
              <a:buNone/>
            </a:pPr>
            <a:r>
              <a:rPr lang="en-US" dirty="0"/>
              <a:t>A management framework for extending Kubernetes with Operators </a:t>
            </a:r>
          </a:p>
          <a:p>
            <a:pPr marL="0" lvl="0" indent="0">
              <a:lnSpc>
                <a:spcPct val="100000"/>
              </a:lnSpc>
              <a:buNone/>
            </a:pPr>
            <a:endParaRPr lang="en" sz="1400" dirty="0">
              <a:solidFill>
                <a:srgbClr val="000000"/>
              </a:solidFill>
              <a:latin typeface="Overpass"/>
              <a:ea typeface="Overpass"/>
              <a:cs typeface="Overpass"/>
              <a:sym typeface="Overpass"/>
            </a:endParaRPr>
          </a:p>
          <a:p>
            <a:pPr marL="0" lvl="0" indent="0" algn="l" rtl="0">
              <a:lnSpc>
                <a:spcPct val="100000"/>
              </a:lnSpc>
              <a:spcBef>
                <a:spcPts val="600"/>
              </a:spcBef>
              <a:spcAft>
                <a:spcPts val="0"/>
              </a:spcAft>
              <a:buNone/>
            </a:pPr>
            <a:r>
              <a:rPr lang="en" sz="1400" dirty="0">
                <a:solidFill>
                  <a:srgbClr val="000000"/>
                </a:solidFill>
                <a:latin typeface="Overpass"/>
                <a:ea typeface="Overpass"/>
                <a:cs typeface="Overpass"/>
                <a:sym typeface="Overpass"/>
              </a:rPr>
              <a:t>Run, manage and upgrade many Operators on top of the cluster</a:t>
            </a:r>
            <a:endParaRPr sz="1400" dirty="0">
              <a:solidFill>
                <a:srgbClr val="000000"/>
              </a:solidFill>
              <a:latin typeface="Overpass"/>
              <a:ea typeface="Overpass"/>
              <a:cs typeface="Overpass"/>
              <a:sym typeface="Overpass"/>
            </a:endParaRPr>
          </a:p>
          <a:p>
            <a:pPr marL="457200" lvl="0" indent="-317500" algn="l" rtl="0">
              <a:lnSpc>
                <a:spcPct val="100000"/>
              </a:lnSpc>
              <a:spcBef>
                <a:spcPts val="60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Catalog of curated Operators</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Handles rolling updates of all Operators to new versions</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Access control (RBAC) for certain teams to use certain Operators</a:t>
            </a:r>
            <a:endParaRPr sz="1400" dirty="0">
              <a:solidFill>
                <a:srgbClr val="000000"/>
              </a:solidFill>
              <a:latin typeface="Overpass"/>
              <a:ea typeface="Overpass"/>
              <a:cs typeface="Overpass"/>
              <a:sym typeface="Overpass"/>
            </a:endParaRPr>
          </a:p>
        </p:txBody>
      </p:sp>
      <p:sp>
        <p:nvSpPr>
          <p:cNvPr id="799" name="Google Shape;799;p142"/>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LIFECYCLE MANAGER</a:t>
            </a:r>
            <a:endParaRPr dirty="0">
              <a:solidFill>
                <a:srgbClr val="FF0000"/>
              </a:solidFill>
              <a:latin typeface="Overpass"/>
              <a:ea typeface="Overpass"/>
              <a:cs typeface="Overpass"/>
              <a:sym typeface="Overpass"/>
            </a:endParaRPr>
          </a:p>
        </p:txBody>
      </p:sp>
      <p:pic>
        <p:nvPicPr>
          <p:cNvPr id="803" name="Google Shape;803;p142"/>
          <p:cNvPicPr preferRelativeResize="0"/>
          <p:nvPr/>
        </p:nvPicPr>
        <p:blipFill rotWithShape="1">
          <a:blip r:embed="rId3">
            <a:alphaModFix/>
          </a:blip>
          <a:srcRect r="27583"/>
          <a:stretch/>
        </p:blipFill>
        <p:spPr>
          <a:xfrm>
            <a:off x="4568925" y="1051500"/>
            <a:ext cx="4401577" cy="2692599"/>
          </a:xfrm>
          <a:prstGeom prst="rect">
            <a:avLst/>
          </a:prstGeom>
          <a:noFill/>
          <a:ln>
            <a:noFill/>
          </a:ln>
          <a:effectLst>
            <a:outerShdw blurRad="57150" dist="19050" dir="5400000" algn="bl" rotWithShape="0">
              <a:srgbClr val="000000">
                <a:alpha val="50000"/>
              </a:srgbClr>
            </a:outerShdw>
          </a:effectLst>
        </p:spPr>
      </p:pic>
      <p:pic>
        <p:nvPicPr>
          <p:cNvPr id="804" name="Google Shape;804;p142"/>
          <p:cNvPicPr preferRelativeResize="0"/>
          <p:nvPr/>
        </p:nvPicPr>
        <p:blipFill>
          <a:blip r:embed="rId4">
            <a:alphaModFix/>
          </a:blip>
          <a:stretch>
            <a:fillRect/>
          </a:stretch>
        </p:blipFill>
        <p:spPr>
          <a:xfrm>
            <a:off x="4292099" y="3201160"/>
            <a:ext cx="4401584" cy="12249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43"/>
          <p:cNvSpPr txBox="1">
            <a:spLocks noGrp="1"/>
          </p:cNvSpPr>
          <p:nvPr>
            <p:ph type="body" idx="1"/>
          </p:nvPr>
        </p:nvSpPr>
        <p:spPr>
          <a:xfrm>
            <a:off x="152400" y="1000500"/>
            <a:ext cx="4138526" cy="3179400"/>
          </a:xfrm>
          <a:prstGeom prst="rect">
            <a:avLst/>
          </a:prstGeom>
        </p:spPr>
        <p:txBody>
          <a:bodyPr spcFirstLastPara="1" wrap="square" lIns="91425" tIns="91425" rIns="91425" bIns="91425" anchor="t" anchorCtr="0">
            <a:noAutofit/>
          </a:bodyPr>
          <a:lstStyle/>
          <a:p>
            <a:pPr marL="0" lvl="0" indent="0">
              <a:lnSpc>
                <a:spcPct val="100000"/>
              </a:lnSpc>
              <a:buNone/>
            </a:pPr>
            <a:r>
              <a:rPr lang="en-US" sz="2000" dirty="0"/>
              <a:t>Operator metering is responsible for collecting metrics and other information about what's happening in a Kubernetes cluster, and providing a way to create reports on the collected data. </a:t>
            </a:r>
            <a:endParaRPr sz="2000" dirty="0">
              <a:solidFill>
                <a:srgbClr val="000000"/>
              </a:solidFill>
              <a:latin typeface="Overpass"/>
              <a:ea typeface="Overpass"/>
              <a:cs typeface="Overpass"/>
              <a:sym typeface="Overpass"/>
            </a:endParaRPr>
          </a:p>
        </p:txBody>
      </p:sp>
      <p:sp>
        <p:nvSpPr>
          <p:cNvPr id="811" name="Google Shape;811;p143"/>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a:t>
            </a:r>
            <a:r>
              <a:rPr lang="en-US" dirty="0">
                <a:solidFill>
                  <a:srgbClr val="FF0000"/>
                </a:solidFill>
                <a:latin typeface="Overpass"/>
                <a:ea typeface="Overpass"/>
                <a:cs typeface="Overpass"/>
                <a:sym typeface="Overpass"/>
              </a:rPr>
              <a:t>METERING</a:t>
            </a:r>
            <a:endParaRPr dirty="0">
              <a:solidFill>
                <a:srgbClr val="FF0000"/>
              </a:solidFill>
              <a:latin typeface="Overpass"/>
              <a:ea typeface="Overpass"/>
              <a:cs typeface="Overpass"/>
              <a:sym typeface="Overpass"/>
            </a:endParaRPr>
          </a:p>
        </p:txBody>
      </p:sp>
      <p:pic>
        <p:nvPicPr>
          <p:cNvPr id="1026" name="Picture 2" descr="Image result for operator metering image">
            <a:extLst>
              <a:ext uri="{FF2B5EF4-FFF2-40B4-BE49-F238E27FC236}">
                <a16:creationId xmlns:a16="http://schemas.microsoft.com/office/drawing/2014/main" id="{72CC5817-330A-43F7-9CF8-FD3C2BD54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706" y="1569885"/>
            <a:ext cx="4038600" cy="1133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202049" y="1720125"/>
            <a:ext cx="8739893" cy="954107"/>
          </a:xfrm>
          <a:prstGeom prst="rect">
            <a:avLst/>
          </a:prstGeom>
          <a:noFill/>
        </p:spPr>
        <p:txBody>
          <a:bodyPr wrap="none" rtlCol="0">
            <a:spAutoFit/>
          </a:bodyPr>
          <a:lstStyle/>
          <a:p>
            <a:pPr algn="ctr"/>
            <a:r>
              <a:rPr lang="en-US" sz="4000" dirty="0"/>
              <a:t>OpenShift Console Login</a:t>
            </a:r>
          </a:p>
          <a:p>
            <a:r>
              <a:rPr lang="en-US" sz="1600" dirty="0"/>
              <a:t>http://console-openshift-console.apps.cluster-bcbsma-f924.bcbsma-f924.example.opentlc.com</a:t>
            </a:r>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631216"/>
          </a:xfrm>
          <a:prstGeom prst="rect">
            <a:avLst/>
          </a:prstGeom>
          <a:noFill/>
        </p:spPr>
        <p:txBody>
          <a:bodyPr wrap="square" rtlCol="0">
            <a:spAutoFit/>
          </a:bodyPr>
          <a:lstStyle/>
          <a:p>
            <a:pPr algn="ctr"/>
            <a:r>
              <a:rPr lang="en-US" sz="4000" dirty="0"/>
              <a:t>OC Login</a:t>
            </a:r>
          </a:p>
          <a:p>
            <a:r>
              <a:rPr lang="en-US" sz="2000" dirty="0" err="1"/>
              <a:t>oc</a:t>
            </a:r>
            <a:r>
              <a:rPr lang="en-US" sz="2000" dirty="0"/>
              <a:t> login </a:t>
            </a:r>
            <a:r>
              <a:rPr lang="en-US" sz="2000" dirty="0">
                <a:hlinkClick r:id="rId3"/>
              </a:rPr>
              <a:t>https://api-cluster-bcbsma-f924.example.opentlc.com:6443</a:t>
            </a:r>
            <a:r>
              <a:rPr lang="en-US" sz="2000" dirty="0"/>
              <a:t> –u &lt;user#&gt;</a:t>
            </a:r>
            <a:endParaRPr lang="en-US" sz="4000" dirty="0"/>
          </a:p>
          <a:p>
            <a:r>
              <a:rPr lang="en-US" sz="2000" dirty="0"/>
              <a:t>Password: </a:t>
            </a:r>
            <a:r>
              <a:rPr lang="en-US" sz="2000" b="1" dirty="0" err="1"/>
              <a:t>openshift</a:t>
            </a:r>
            <a:endParaRPr lang="en-US" sz="2000" b="1" dirty="0"/>
          </a:p>
        </p:txBody>
      </p:sp>
    </p:spTree>
    <p:extLst>
      <p:ext uri="{BB962C8B-B14F-4D97-AF65-F5344CB8AC3E}">
        <p14:creationId xmlns:p14="http://schemas.microsoft.com/office/powerpoint/2010/main" val="4248451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15569</TotalTime>
  <Words>7465</Words>
  <Application>Microsoft Office PowerPoint</Application>
  <PresentationFormat>On-screen Show (16:9)</PresentationFormat>
  <Paragraphs>740</Paragraphs>
  <Slides>83</Slides>
  <Notes>66</Notes>
  <HiddenSlides>3</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83</vt:i4>
      </vt:variant>
    </vt:vector>
  </HeadingPairs>
  <TitlesOfParts>
    <vt:vector size="94" baseType="lpstr">
      <vt:lpstr>Overpass</vt:lpstr>
      <vt:lpstr>Proxima Nova</vt:lpstr>
      <vt:lpstr>Overpass Light</vt:lpstr>
      <vt:lpstr>Calibri</vt:lpstr>
      <vt:lpstr>Arial</vt:lpstr>
      <vt:lpstr>Overpass SemiBold</vt:lpstr>
      <vt:lpstr>Open Sans</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Are All Applications Good Candidates for Containerization?</vt:lpstr>
      <vt:lpstr>Welcome to the World of Operators</vt:lpstr>
      <vt:lpstr>Running a MySQL Database in Containers - The Right Way</vt:lpstr>
      <vt:lpstr>Operators Constantly Listen</vt:lpstr>
      <vt:lpstr>Characteristics of Openshift Operators</vt:lpstr>
      <vt:lpstr>A broad ecosystem of workloads</vt:lpstr>
      <vt:lpstr>PowerPoint Presentation</vt:lpstr>
      <vt:lpstr>PowerPoint Presentation</vt:lpstr>
      <vt:lpstr>OPERATOR SDK</vt:lpstr>
      <vt:lpstr>OPERATOR LIFECYCLE MANAGER</vt:lpstr>
      <vt:lpstr>OPERATOR METERING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134</cp:revision>
  <dcterms:modified xsi:type="dcterms:W3CDTF">2020-01-23T12:03:48Z</dcterms:modified>
  <cp:category/>
</cp:coreProperties>
</file>